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596" r:id="rId2"/>
    <p:sldId id="260" r:id="rId3"/>
    <p:sldId id="598" r:id="rId4"/>
    <p:sldId id="256" r:id="rId5"/>
    <p:sldId id="582" r:id="rId6"/>
    <p:sldId id="583" r:id="rId7"/>
    <p:sldId id="604" r:id="rId8"/>
    <p:sldId id="595" r:id="rId9"/>
    <p:sldId id="601" r:id="rId10"/>
    <p:sldId id="592" r:id="rId11"/>
    <p:sldId id="606" r:id="rId12"/>
    <p:sldId id="609" r:id="rId13"/>
    <p:sldId id="608" r:id="rId14"/>
    <p:sldId id="599" r:id="rId15"/>
    <p:sldId id="602" r:id="rId16"/>
    <p:sldId id="605" r:id="rId17"/>
    <p:sldId id="5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4416" userDrawn="1">
          <p15:clr>
            <a:srgbClr val="A4A3A4"/>
          </p15:clr>
        </p15:guide>
        <p15:guide id="3" pos="6336" userDrawn="1">
          <p15:clr>
            <a:srgbClr val="A4A3A4"/>
          </p15:clr>
        </p15:guide>
        <p15:guide id="4" pos="2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D2B"/>
    <a:srgbClr val="59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BC8B3C-EC8C-479C-B20D-EF4FE3E7D25E}" v="2" dt="2024-10-15T02:30:12.876"/>
    <p1510:client id="{9DCA4AF3-2574-1B4D-A398-7FD49AEF8087}" v="2513" dt="2024-10-15T03:46:07.781"/>
    <p1510:client id="{B4EE2C52-1920-4DEC-86F9-C37F156CABCA}" v="1" dt="2024-10-15T02:23:17.291"/>
    <p1510:client id="{D3B24D37-B441-4986-BDFA-B0F79070E539}" v="26" dt="2024-10-15T00:02:18.630"/>
    <p1510:client id="{DF963CF4-68D4-4E86-8308-1B76F58653ED}" v="10" dt="2024-10-15T02:28:52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49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0" y="44"/>
      </p:cViewPr>
      <p:guideLst>
        <p:guide orient="horz" pos="2352"/>
        <p:guide pos="4416"/>
        <p:guide pos="6336"/>
        <p:guide pos="24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Pre-takeover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Service</c:v>
                </c:pt>
                <c:pt idx="1">
                  <c:v>Dining</c:v>
                </c:pt>
                <c:pt idx="2">
                  <c:v>Entertainment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0.8</c:v>
                </c:pt>
                <c:pt idx="1">
                  <c:v>0.55000000000000004</c:v>
                </c:pt>
                <c:pt idx="2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9-DB45-B5FC-224DAA4C5C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Post-takeover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Service</c:v>
                </c:pt>
                <c:pt idx="1">
                  <c:v>Dining</c:v>
                </c:pt>
                <c:pt idx="2">
                  <c:v>Entertainment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0.63</c:v>
                </c:pt>
                <c:pt idx="1">
                  <c:v>0.35</c:v>
                </c:pt>
                <c:pt idx="2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A9-DB45-B5FC-224DAA4C5C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8654032"/>
        <c:axId val="1788727920"/>
      </c:barChart>
      <c:catAx>
        <c:axId val="178865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8727920"/>
        <c:crosses val="autoZero"/>
        <c:auto val="1"/>
        <c:lblAlgn val="ctr"/>
        <c:lblOffset val="100"/>
        <c:noMultiLvlLbl val="0"/>
      </c:catAx>
      <c:valAx>
        <c:axId val="178872792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865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516750429750547"/>
          <c:y val="4.221631086115364E-3"/>
          <c:w val="0.46078041824679272"/>
          <c:h val="6.56355542355592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79082-FD80-4848-BBD3-E6BDC05D62BE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CB2DD-32E9-FC4F-BF12-1BD2EB936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35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48E69-0086-8736-F1E9-11B44D5E6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3024EB-7F22-8394-751A-B8BD88B62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ACBEB5-AB6D-D964-BD6E-ABF4A4F62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DB6BF-3262-E2D7-8B98-5A6DFD412B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97881-7B62-1DB1-567A-C7A6158C2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4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B498-CF14-2DA5-338B-F33A5191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B6242-26F6-BA65-4516-7C0823B55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9F5EF-6AC6-4BC4-BF22-4B1F5C25A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81EA7-49AD-7CE7-72FC-1FFE4658EC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BA5E4-47E3-7FD1-0062-BF21E1EC7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B498-CF14-2DA5-338B-F33A5191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B6242-26F6-BA65-4516-7C0823B55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9F5EF-6AC6-4BC4-BF22-4B1F5C25A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 - https://i.insider.com/65ce3112f533b039a883f597?width=750&amp;format=jpeg&amp;auto=webp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81EA7-49AD-7CE7-72FC-1FFE4658EC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BA5E4-47E3-7FD1-0062-BF21E1EC7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78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2395-D5C2-5A45-8487-19252B314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A1E6D-7E47-D5BC-AFAE-C94D9F810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93474-1A4A-8F07-9B7A-962917677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A1CA8-71E0-62B9-D74D-C9C2F3AC18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DAFF5-CE1A-A7B5-C302-680844C4F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1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21557-F690-4AF3-9B4C-BA7112F7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C59F0-46FF-352D-D645-967AEDF84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24887E-1DEC-2019-7891-410A3A06D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65CDD-BF90-8E40-930C-0B99C7EE49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80E89-073E-BC1A-C78B-88B979D25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8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FA74E-80DD-B1DE-800D-B588B8965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03175-FE7E-9516-6BEA-0CC895DDE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A87BC5-6B46-1173-2046-05C9F127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A5D34-5919-EC35-C5B6-6B56EA8733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83039-1CEA-2B24-C760-9942C2030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16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CB2DD-32E9-FC4F-BF12-1BD2EB936B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8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48E69-0086-8736-F1E9-11B44D5E6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3024EB-7F22-8394-751A-B8BD88B62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ACBEB5-AB6D-D964-BD6E-ABF4A4F62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DB6BF-3262-E2D7-8B98-5A6DFD412B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97881-7B62-1DB1-567A-C7A6158C2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90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B27FE-8CBA-655A-2AC4-2A27B7A30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7E5C71-CEBF-B7DD-F5FB-1306BB89D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86EB-3C2C-6F5C-32D6-D7A1C3977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6667D-864E-1E84-83F2-5A067B3B6D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73F80-6EB8-6C6B-4ED4-F211621F7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E03B-1A95-9813-AD4E-E726EA00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FA6335-1011-FBB2-C843-A07F20A7D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7ECEC-368A-FCB1-C9DA-A2C95D8CE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A32ED-4918-AC05-E14E-C92B1A688B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4E7AC-6AEF-7974-7E5F-A76389D82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90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551AE-BDD4-35DD-4455-CB747018B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0109B-C193-EF1A-68D2-38DDC243E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667CD-D3B4-BEE9-84BC-3ECD4FCD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82F0-2DB3-4740-6C2C-69E75CA389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856E7-E23D-159C-194C-E9EC9FD84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34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6E77A-0787-026F-07E2-6E387B5EF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1E1C6-324D-F534-C3FC-F8FCF6024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2F51E9-AEF1-1C33-6D01-917B64059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0F015A-2C4F-A803-7EF9-01D22FDA1E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01FAB-7D4A-5A8E-D280-4A5655ACA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FFA6C-3BBC-ED9C-28F7-3FA765B49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A58BF4-5B41-E591-EE32-361DAA0A0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A6700-5009-8C69-6087-4DFF6C2B9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78C7D-4386-303E-B7D8-623787EFEF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647B7-F0DC-9D63-2150-44F6AACA4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89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BB498-CF14-2DA5-338B-F33A5191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B6242-26F6-BA65-4516-7C0823B55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9F5EF-6AC6-4BC4-BF22-4B1F5C25A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81EA7-49AD-7CE7-72FC-1FFE4658EC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BA5E4-47E3-7FD1-0062-BF21E1EC7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E5D84-147D-B746-B4A2-DB9EAF17AE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4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5510-8B0B-A4CD-CF96-DA4D8CD9F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0898C-2E30-7E08-1FB8-F93DBA1D6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C752-040F-E53F-7D39-3121BD9A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825F6-6EFD-33A4-EA8F-A833A02F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040C-AD64-BEFC-56DE-2DFB414E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31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1795-AB48-8EAC-A75F-FFDF4A9C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44A79-804B-3C3D-34D6-99C0E5ACD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737B8-1184-A4B3-344C-2604C2AA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0C33B-6939-2FC7-5579-1916748C6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BC23-3E87-57D1-61E7-E8A15B2E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10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72EA7-6437-FFD4-07EA-52A1D22FB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B6F80-8820-AF97-CA92-08901E833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E4F52-1B06-A344-1B9C-AA88D4F9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61E03-15F9-8A2E-AE7F-B94A9170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19B55-AF9D-6B7E-0C88-34934704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9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ACA8-B282-7FCA-33E7-E149FC9F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C879E-7F55-9D95-7A54-3EED4CD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BC9B7-FFE0-04DF-94BA-AF978E4F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2915B-64A1-675B-E7E4-2107473BB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BE47-90EF-CA97-6583-FFF0B8F1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2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431B-6F10-F85F-E7B7-068A93440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C63F-A734-7A8E-951E-094C8674B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14146-49CF-B559-739E-F3A4B3457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56440-4921-F74B-38D0-C8BCC374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D5F39-AF15-45F0-6896-27B65F31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EA7B-45E1-B902-E618-E93A1276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06351-2D18-6DA6-DDA1-8F44BC881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8CCD5-0423-1EA7-A659-4588CA182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6480B-193A-9186-0E9B-DC22A65D8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00E49-B281-2C63-20A5-1FB862CE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8D325-9814-DE40-6AD7-88A2CF54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7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56E3-BC1B-306C-80C6-720B1F65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CFB52-3618-0066-6C73-F42D69BC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8B5E0-9345-FEA3-8B02-2AB9FF041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F8486-1287-3393-E034-139EB15C6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E56C8-93ED-66F1-ACC7-A3E47A2E4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323EDB-6B43-870A-7694-AD2E8287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2AC73-1F5A-7DAD-1706-89B33180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62B2B-D73C-2DD8-567D-AFC85F52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3412-8871-7313-6734-58B336DC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71236-AE0E-01D8-9223-9EBBB3BC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6226F-7459-79B0-DF44-4A60F424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7AB5F-4C6D-EC12-20EE-B5148A66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5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0E9DD-F4BE-312C-3BFC-3FE195305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1B16A-801A-A51F-02F3-C5D5D3AA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06963-A965-22E2-E098-36B8B444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0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46FB-8438-8F27-E243-36C1D6E76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56CAC-B4C2-75A0-E111-EEAA84A6D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05843-461F-8E8A-71F4-26BC15FB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5F976-186D-B64C-9A9A-19F3210D8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B2114-05D5-4186-14F7-19DCD4D4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5FD87-92E1-DA23-27FF-5345BFB5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9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0A50A-2204-4FC2-EFE5-20F55C1A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8F9496-68EC-9B50-DDB4-DE30106B0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60AD5-EACE-973A-2F23-85C8A9C8E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60078-9FE0-8560-CA9E-39D495B2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8FAD7-0AF6-5CA7-B910-D590217D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C2D70-462F-5C28-1137-89DFFD77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6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BC7E4-CABA-B694-D96B-018ADE9C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CAFBF-9E8E-E79F-F146-A4CD58EA2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BA6BB-073D-2300-D66F-D85D224CE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663EFB-56D7-8F48-8E39-D3A17D96491B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4B4DC-CAEC-3D67-5977-C2B4F34AB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1893-D53B-C568-4204-B67B40E3C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A4F340-8D92-7C4B-9093-8AC0EA698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Air India | Business | Tata group">
            <a:extLst>
              <a:ext uri="{FF2B5EF4-FFF2-40B4-BE49-F238E27FC236}">
                <a16:creationId xmlns:a16="http://schemas.microsoft.com/office/drawing/2014/main" id="{6FA7773A-921F-EAB2-E06B-A207AAD09A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F0284-03DD-8E28-CF99-9713BC5AB85F}"/>
              </a:ext>
            </a:extLst>
          </p:cNvPr>
          <p:cNvSpPr txBox="1"/>
          <p:nvPr/>
        </p:nvSpPr>
        <p:spPr>
          <a:xfrm>
            <a:off x="543207" y="621589"/>
            <a:ext cx="75128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The Return of the Maharaja?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23314-FE45-262A-2DCA-19712CE30E0C}"/>
              </a:ext>
            </a:extLst>
          </p:cNvPr>
          <p:cNvSpPr txBox="1"/>
          <p:nvPr/>
        </p:nvSpPr>
        <p:spPr>
          <a:xfrm>
            <a:off x="9239703" y="4622485"/>
            <a:ext cx="254773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 algn="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Sarah Lee</a:t>
            </a:r>
            <a:endParaRPr lang="en-US" sz="28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lvl="1" algn="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Rohan Giri</a:t>
            </a:r>
            <a:endParaRPr lang="en-US" sz="28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lvl="1" algn="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Agnitra Das</a:t>
            </a:r>
            <a:endParaRPr lang="en-US" sz="2800" b="1" dirty="0">
              <a:solidFill>
                <a:schemeClr val="bg1"/>
              </a:solidFill>
              <a:latin typeface="Calibri"/>
              <a:cs typeface="Calibri"/>
            </a:endParaRPr>
          </a:p>
          <a:p>
            <a:pPr lvl="1" algn="r"/>
            <a:r>
              <a:rPr lang="en-US" b="1" dirty="0" err="1">
                <a:solidFill>
                  <a:schemeClr val="bg1"/>
                </a:solidFill>
                <a:latin typeface="Calibri"/>
                <a:cs typeface="Calibri"/>
              </a:rPr>
              <a:t>Saaket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 Joshi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  <a:p>
            <a:pPr lvl="1" algn="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Jyoti Kumari</a:t>
            </a:r>
            <a:endParaRPr lang="en-US" dirty="0">
              <a:solidFill>
                <a:schemeClr val="bg1"/>
              </a:solidFill>
            </a:endParaRPr>
          </a:p>
          <a:p>
            <a:pPr lvl="1" algn="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Soham S. </a:t>
            </a:r>
            <a:r>
              <a:rPr lang="en-US" b="1" dirty="0" err="1">
                <a:solidFill>
                  <a:schemeClr val="bg1"/>
                </a:solidFill>
                <a:latin typeface="Calibri"/>
                <a:cs typeface="Calibri"/>
              </a:rPr>
              <a:t>Bidyadhar</a:t>
            </a:r>
            <a:endParaRPr lang="en-US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92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1F70-A103-E5DD-C271-63A590854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D240A9D-2B1F-537D-A38C-DA61E2ED45BE}"/>
              </a:ext>
            </a:extLst>
          </p:cNvPr>
          <p:cNvSpPr txBox="1">
            <a:spLocks/>
          </p:cNvSpPr>
          <p:nvPr/>
        </p:nvSpPr>
        <p:spPr>
          <a:xfrm>
            <a:off x="451063" y="605399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33" normalizeH="0" baseline="0" noProof="0">
                <a:ln>
                  <a:noFill/>
                </a:ln>
                <a:solidFill>
                  <a:srgbClr val="004571"/>
                </a:solidFill>
                <a:effectLst/>
                <a:uLnTx/>
                <a:uFillTx/>
                <a:latin typeface="Overpass ExtraBold"/>
                <a:ea typeface="+mj-ea"/>
                <a:cs typeface="+mj-cs"/>
              </a:rPr>
              <a:t>Time Series Analysis - Ratings</a:t>
            </a:r>
            <a:endParaRPr kumimoji="0" lang="en-US" sz="2900" b="1" i="0" u="none" strike="noStrike" kern="0" cap="none" spc="-133" normalizeH="0" baseline="0" noProof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C2D0036-198D-4AE1-624D-6DFA1D619165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12247B-AD85-A053-8105-7F3574C0C413}"/>
              </a:ext>
            </a:extLst>
          </p:cNvPr>
          <p:cNvSpPr txBox="1">
            <a:spLocks/>
          </p:cNvSpPr>
          <p:nvPr/>
        </p:nvSpPr>
        <p:spPr>
          <a:xfrm>
            <a:off x="480482" y="797917"/>
            <a:ext cx="11254318" cy="4976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43C47D3C-E0BB-0829-6C47-914867253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1D62F3D-E1C6-0250-AB18-2BC3C46312FB}"/>
              </a:ext>
            </a:extLst>
          </p:cNvPr>
          <p:cNvSpPr txBox="1">
            <a:spLocks/>
          </p:cNvSpPr>
          <p:nvPr/>
        </p:nvSpPr>
        <p:spPr>
          <a:xfrm>
            <a:off x="9046682" y="1427719"/>
            <a:ext cx="1360645" cy="4652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  <a:defRPr/>
            </a:pPr>
            <a:r>
              <a:rPr lang="en-US" sz="2000" kern="1200">
                <a:solidFill>
                  <a:srgbClr val="002060"/>
                </a:solidFill>
                <a:latin typeface="+mj-lt"/>
              </a:rPr>
              <a:t>Key Insights</a:t>
            </a:r>
            <a:endParaRPr lang="en-US" sz="2000">
              <a:solidFill>
                <a:srgbClr val="002060"/>
              </a:solidFill>
              <a:ea typeface="+mj-ea"/>
              <a:cs typeface="+mj-cs"/>
            </a:endParaRPr>
          </a:p>
        </p:txBody>
      </p:sp>
      <p:sp>
        <p:nvSpPr>
          <p:cNvPr id="13" name="Isosceles Triangle 38">
            <a:extLst>
              <a:ext uri="{FF2B5EF4-FFF2-40B4-BE49-F238E27FC236}">
                <a16:creationId xmlns:a16="http://schemas.microsoft.com/office/drawing/2014/main" id="{47D0A8BF-D921-F14A-D1CB-D1F934995D59}"/>
              </a:ext>
            </a:extLst>
          </p:cNvPr>
          <p:cNvSpPr/>
          <p:nvPr/>
        </p:nvSpPr>
        <p:spPr>
          <a:xfrm rot="5400000">
            <a:off x="6179372" y="3476270"/>
            <a:ext cx="2586361" cy="18267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D611DB-BA4D-9EF9-EB88-24176FC72AF2}"/>
              </a:ext>
            </a:extLst>
          </p:cNvPr>
          <p:cNvSpPr txBox="1">
            <a:spLocks/>
          </p:cNvSpPr>
          <p:nvPr/>
        </p:nvSpPr>
        <p:spPr>
          <a:xfrm>
            <a:off x="1686912" y="1452851"/>
            <a:ext cx="4486812" cy="39154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  <a:defRPr/>
            </a:pPr>
            <a:r>
              <a:rPr lang="en-US" sz="2000" kern="1200">
                <a:solidFill>
                  <a:srgbClr val="002060"/>
                </a:solidFill>
                <a:latin typeface="+mj-lt"/>
              </a:rPr>
              <a:t>3-Year Moving Average Rating time series</a:t>
            </a:r>
            <a:endParaRPr lang="en-US" sz="2000">
              <a:solidFill>
                <a:srgbClr val="002060"/>
              </a:solidFill>
              <a:ea typeface="+mj-ea"/>
              <a:cs typeface="+mj-cs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658DD54-B090-100C-E8ED-B871FB4C4773}"/>
              </a:ext>
            </a:extLst>
          </p:cNvPr>
          <p:cNvSpPr txBox="1">
            <a:spLocks/>
          </p:cNvSpPr>
          <p:nvPr/>
        </p:nvSpPr>
        <p:spPr>
          <a:xfrm>
            <a:off x="7826768" y="2010511"/>
            <a:ext cx="3800475" cy="3354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600">
              <a:solidFill>
                <a:srgbClr val="002060"/>
              </a:solidFill>
            </a:endParaRPr>
          </a:p>
          <a:p>
            <a:pPr marL="742950" indent="-457200">
              <a:spcAft>
                <a:spcPts val="600"/>
              </a:spcAft>
            </a:pPr>
            <a:endParaRPr lang="en-US" sz="1600">
              <a:solidFill>
                <a:srgbClr val="002060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4EE6E68-491E-9DA5-7FC5-F604983D047B}"/>
              </a:ext>
            </a:extLst>
          </p:cNvPr>
          <p:cNvSpPr txBox="1">
            <a:spLocks/>
          </p:cNvSpPr>
          <p:nvPr/>
        </p:nvSpPr>
        <p:spPr>
          <a:xfrm>
            <a:off x="7826768" y="2014092"/>
            <a:ext cx="3800475" cy="3354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002060"/>
                </a:solidFill>
              </a:rPr>
              <a:t>Steady decline </a:t>
            </a:r>
            <a:r>
              <a:rPr lang="en-US" sz="1800">
                <a:solidFill>
                  <a:srgbClr val="002060"/>
                </a:solidFill>
                <a:effectLst/>
              </a:rPr>
              <a:t>in ratings from 2013 to 2022, suggesting increasing customer dissatisfaction.</a:t>
            </a:r>
          </a:p>
          <a:p>
            <a:r>
              <a:rPr lang="en-US" sz="1800">
                <a:solidFill>
                  <a:srgbClr val="002060"/>
                </a:solidFill>
                <a:effectLst/>
              </a:rPr>
              <a:t>Noticeable improvement in ratings post-TATA takeover, indicating potential positive changes in customer satisfaction.</a:t>
            </a:r>
          </a:p>
          <a:p>
            <a:r>
              <a:rPr lang="en-US" sz="1800">
                <a:solidFill>
                  <a:srgbClr val="002060"/>
                </a:solidFill>
                <a:effectLst/>
              </a:rPr>
              <a:t>These improvements likely reflect early efforts by management to enhance service quality and operational efficiency.</a:t>
            </a:r>
          </a:p>
          <a:p>
            <a:pPr>
              <a:lnSpc>
                <a:spcPct val="100000"/>
              </a:lnSpc>
            </a:pPr>
            <a:endParaRPr lang="en-US" sz="1600">
              <a:solidFill>
                <a:srgbClr val="002060"/>
              </a:solidFill>
            </a:endParaRPr>
          </a:p>
          <a:p>
            <a:pPr marL="742950" indent="-457200">
              <a:spcAft>
                <a:spcPts val="600"/>
              </a:spcAft>
            </a:pPr>
            <a:endParaRPr lang="en-US" sz="1600">
              <a:solidFill>
                <a:srgbClr val="002060"/>
              </a:solidFill>
            </a:endParaRPr>
          </a:p>
        </p:txBody>
      </p:sp>
      <p:pic>
        <p:nvPicPr>
          <p:cNvPr id="11" name="Picture 10" descr="A graph with red lines and a black arrow&#10;&#10;Description automatically generated">
            <a:extLst>
              <a:ext uri="{FF2B5EF4-FFF2-40B4-BE49-F238E27FC236}">
                <a16:creationId xmlns:a16="http://schemas.microsoft.com/office/drawing/2014/main" id="{2D15B993-A964-6DE5-0FF1-20D2FE4E3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2" y="1892962"/>
            <a:ext cx="7019894" cy="38404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94997B-E2A2-78BD-6182-2AA66EBBDFBC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>
              <a:solidFill>
                <a:srgbClr val="FFFFFF"/>
              </a:solidFill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Regular"/>
                <a:ea typeface="+mn-ea"/>
                <a:cs typeface="+mn-cs"/>
              </a:rPr>
              <a:t>Analysis</a:t>
            </a:r>
            <a:endParaRPr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41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58286-0A85-7F41-03C5-3B6C8B7E0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E6C952-B4E1-5D56-A062-B5F46EDE9B2A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>
              <a:solidFill>
                <a:srgbClr val="FFFFFF"/>
              </a:solidFill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Regular"/>
                <a:ea typeface="+mn-ea"/>
                <a:cs typeface="+mn-cs"/>
              </a:rPr>
              <a:t>Analysis</a:t>
            </a:r>
            <a:endParaRPr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CAE5B2-E032-5368-74E4-F15911EC520D}"/>
              </a:ext>
            </a:extLst>
          </p:cNvPr>
          <p:cNvSpPr txBox="1">
            <a:spLocks/>
          </p:cNvSpPr>
          <p:nvPr/>
        </p:nvSpPr>
        <p:spPr>
          <a:xfrm>
            <a:off x="470354" y="586108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33" normalizeH="0" baseline="0" noProof="0">
                <a:ln>
                  <a:noFill/>
                </a:ln>
                <a:solidFill>
                  <a:srgbClr val="004571"/>
                </a:solidFill>
                <a:effectLst/>
                <a:uLnTx/>
                <a:uFillTx/>
                <a:latin typeface="Overpass ExtraBold"/>
                <a:ea typeface="+mj-ea"/>
                <a:cs typeface="+mj-cs"/>
              </a:rPr>
              <a:t>Attribute composition analysis</a:t>
            </a:r>
            <a:endParaRPr kumimoji="0" lang="en-US" sz="2900" b="1" i="0" u="none" strike="noStrike" kern="0" cap="none" spc="-133" normalizeH="0" baseline="0" noProof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4BC02E-8479-4316-3D8B-7592CDF47696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96FC6630-562E-BB50-D88A-2CB9F53FD422}"/>
              </a:ext>
            </a:extLst>
          </p:cNvPr>
          <p:cNvSpPr txBox="1">
            <a:spLocks/>
          </p:cNvSpPr>
          <p:nvPr/>
        </p:nvSpPr>
        <p:spPr>
          <a:xfrm>
            <a:off x="480482" y="797917"/>
            <a:ext cx="11254318" cy="4976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6BC5EEC0-6D80-18D9-DF84-AA64B4D29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AB3AFD8-2E4E-9A95-F9D5-2801E632643A}"/>
              </a:ext>
            </a:extLst>
          </p:cNvPr>
          <p:cNvSpPr txBox="1">
            <a:spLocks/>
          </p:cNvSpPr>
          <p:nvPr/>
        </p:nvSpPr>
        <p:spPr>
          <a:xfrm>
            <a:off x="9046683" y="1416000"/>
            <a:ext cx="1360645" cy="4652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  <a:defRPr/>
            </a:pPr>
            <a:r>
              <a:rPr lang="en-US" sz="2000" kern="1200">
                <a:solidFill>
                  <a:srgbClr val="002060"/>
                </a:solidFill>
                <a:latin typeface="+mj-lt"/>
              </a:rPr>
              <a:t>Key Insights</a:t>
            </a:r>
            <a:endParaRPr lang="en-US" sz="2000">
              <a:solidFill>
                <a:srgbClr val="002060"/>
              </a:solidFill>
              <a:ea typeface="+mj-ea"/>
              <a:cs typeface="+mj-cs"/>
            </a:endParaRPr>
          </a:p>
        </p:txBody>
      </p:sp>
      <p:sp>
        <p:nvSpPr>
          <p:cNvPr id="13" name="Isosceles Triangle 38">
            <a:extLst>
              <a:ext uri="{FF2B5EF4-FFF2-40B4-BE49-F238E27FC236}">
                <a16:creationId xmlns:a16="http://schemas.microsoft.com/office/drawing/2014/main" id="{5573E349-D0F1-F51A-1F2C-CFD2ECB4ED76}"/>
              </a:ext>
            </a:extLst>
          </p:cNvPr>
          <p:cNvSpPr/>
          <p:nvPr/>
        </p:nvSpPr>
        <p:spPr>
          <a:xfrm rot="5400000">
            <a:off x="6179372" y="3476270"/>
            <a:ext cx="2586361" cy="18267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892DC0E-DBCD-7A12-375A-5B357551E63C}"/>
              </a:ext>
            </a:extLst>
          </p:cNvPr>
          <p:cNvSpPr txBox="1">
            <a:spLocks/>
          </p:cNvSpPr>
          <p:nvPr/>
        </p:nvSpPr>
        <p:spPr>
          <a:xfrm>
            <a:off x="7826768" y="2010511"/>
            <a:ext cx="3775424" cy="3431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002060"/>
                </a:solidFill>
              </a:rPr>
              <a:t>Pre-takeover &amp; Post-takeover, service had the most number of mentions, making it a key driver for customer experience</a:t>
            </a:r>
          </a:p>
          <a:p>
            <a:r>
              <a:rPr lang="en-US" sz="1800">
                <a:solidFill>
                  <a:srgbClr val="002060"/>
                </a:solidFill>
              </a:rPr>
              <a:t>Rise in entertainment (15% increase) related mentions post-takeover suggests its importance as a growing aspect of the overall customer experience</a:t>
            </a:r>
          </a:p>
          <a:p>
            <a:r>
              <a:rPr lang="en-US" sz="1800">
                <a:solidFill>
                  <a:srgbClr val="002060"/>
                </a:solidFill>
              </a:rPr>
              <a:t>Dip in dining (20% decrease) mentions post-takeover indicating possible shift in customer focus or priorities</a:t>
            </a:r>
            <a:endParaRPr lang="en-US" sz="4500">
              <a:solidFill>
                <a:srgbClr val="002060"/>
              </a:solidFill>
            </a:endParaRPr>
          </a:p>
          <a:p>
            <a:pPr marL="742950" indent="-457200">
              <a:lnSpc>
                <a:spcPct val="100000"/>
              </a:lnSpc>
              <a:spcAft>
                <a:spcPts val="600"/>
              </a:spcAft>
            </a:pPr>
            <a:endParaRPr lang="en-US" sz="1600">
              <a:solidFill>
                <a:srgbClr val="002060"/>
              </a:solidFill>
            </a:endParaRPr>
          </a:p>
          <a:p>
            <a:pPr marL="742950" indent="-457200">
              <a:spcAft>
                <a:spcPts val="600"/>
              </a:spcAft>
            </a:pPr>
            <a:endParaRPr lang="en-US" sz="1600">
              <a:solidFill>
                <a:srgbClr val="00206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E7A10A5-EDD8-10E7-2209-452DEA312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814395"/>
              </p:ext>
            </p:extLst>
          </p:nvPr>
        </p:nvGraphicFramePr>
        <p:xfrm>
          <a:off x="783771" y="2010511"/>
          <a:ext cx="5715525" cy="3959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EE15431-0FD7-EF8E-0DD7-90EAAB5BD9A9}"/>
              </a:ext>
            </a:extLst>
          </p:cNvPr>
          <p:cNvSpPr txBox="1">
            <a:spLocks/>
          </p:cNvSpPr>
          <p:nvPr/>
        </p:nvSpPr>
        <p:spPr>
          <a:xfrm>
            <a:off x="646216" y="1410587"/>
            <a:ext cx="6745184" cy="4652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  <a:defRPr/>
            </a:pPr>
            <a:r>
              <a:rPr lang="en-US" sz="2000" dirty="0">
                <a:solidFill>
                  <a:srgbClr val="002060"/>
                </a:solidFill>
                <a:latin typeface="+mj-lt"/>
              </a:rPr>
              <a:t>Top attribute mentions a</a:t>
            </a:r>
            <a:r>
              <a:rPr lang="en-US" sz="20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mong negative sentiment reviews-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404CE3-998E-BD97-E3F8-84A5E2462644}"/>
              </a:ext>
            </a:extLst>
          </p:cNvPr>
          <p:cNvSpPr txBox="1">
            <a:spLocks/>
          </p:cNvSpPr>
          <p:nvPr/>
        </p:nvSpPr>
        <p:spPr>
          <a:xfrm>
            <a:off x="1330037" y="5983478"/>
            <a:ext cx="4765964" cy="4652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  <a:defRPr/>
            </a:pPr>
            <a:r>
              <a:rPr lang="en-US" sz="1400" i="1" kern="1200">
                <a:solidFill>
                  <a:srgbClr val="002060"/>
                </a:solidFill>
                <a:latin typeface="+mn-lt"/>
              </a:rPr>
              <a:t>* Following attributes selected  are within top 100-word frequency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1A4122-2836-CB90-24ED-86F3A2620041}"/>
              </a:ext>
            </a:extLst>
          </p:cNvPr>
          <p:cNvSpPr/>
          <p:nvPr/>
        </p:nvSpPr>
        <p:spPr>
          <a:xfrm>
            <a:off x="1857498" y="5593278"/>
            <a:ext cx="470065" cy="3902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C8FC7B-2282-3A81-D349-631C1D32F547}"/>
              </a:ext>
            </a:extLst>
          </p:cNvPr>
          <p:cNvSpPr/>
          <p:nvPr/>
        </p:nvSpPr>
        <p:spPr>
          <a:xfrm>
            <a:off x="3641532" y="5590108"/>
            <a:ext cx="470065" cy="3902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314A32-14C5-D11C-05C4-4C16C81DA6ED}"/>
              </a:ext>
            </a:extLst>
          </p:cNvPr>
          <p:cNvSpPr/>
          <p:nvPr/>
        </p:nvSpPr>
        <p:spPr>
          <a:xfrm>
            <a:off x="5260952" y="5591693"/>
            <a:ext cx="470065" cy="3902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4AD5936-A274-ADDA-A83C-A76844F08429}"/>
              </a:ext>
            </a:extLst>
          </p:cNvPr>
          <p:cNvSpPr txBox="1">
            <a:spLocks/>
          </p:cNvSpPr>
          <p:nvPr/>
        </p:nvSpPr>
        <p:spPr>
          <a:xfrm>
            <a:off x="646216" y="5504875"/>
            <a:ext cx="871184" cy="4652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  <a:defRPr/>
            </a:pPr>
            <a:r>
              <a:rPr lang="en-US" sz="1400" i="1" kern="1200">
                <a:solidFill>
                  <a:srgbClr val="002060"/>
                </a:solidFill>
                <a:latin typeface="+mj-lt"/>
              </a:rPr>
              <a:t>Frequency ranking</a:t>
            </a:r>
            <a:endParaRPr lang="en-US" sz="1400" i="1">
              <a:solidFill>
                <a:srgbClr val="002060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880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58286-0A85-7F41-03C5-3B6C8B7E0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E6C952-B4E1-5D56-A062-B5F46EDE9B2A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rgbClr val="FFFFFF"/>
              </a:solidFill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Regular"/>
                <a:ea typeface="+mn-ea"/>
                <a:cs typeface="+mn-cs"/>
              </a:rPr>
              <a:t>Diving deeper</a:t>
            </a:r>
            <a:endParaRPr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CAE5B2-E032-5368-74E4-F15911EC520D}"/>
              </a:ext>
            </a:extLst>
          </p:cNvPr>
          <p:cNvSpPr txBox="1">
            <a:spLocks/>
          </p:cNvSpPr>
          <p:nvPr/>
        </p:nvSpPr>
        <p:spPr>
          <a:xfrm>
            <a:off x="470354" y="586108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33" normalizeH="0" baseline="0" noProof="0" dirty="0">
                <a:ln>
                  <a:noFill/>
                </a:ln>
                <a:solidFill>
                  <a:srgbClr val="004571"/>
                </a:solidFill>
                <a:effectLst/>
                <a:uLnTx/>
                <a:uFillTx/>
                <a:latin typeface="Overpass ExtraBold"/>
                <a:ea typeface="+mj-ea"/>
                <a:cs typeface="+mj-cs"/>
              </a:rPr>
              <a:t>Major Issues – Pre takeover</a:t>
            </a:r>
            <a:endParaRPr kumimoji="0" lang="en-US" sz="2900" b="1" i="0" u="none" strike="noStrike" kern="0" cap="none" spc="-133" normalizeH="0" baseline="0" noProof="0" dirty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4BC02E-8479-4316-3D8B-7592CDF47696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6BC5EEC0-6D80-18D9-DF84-AA64B4D29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948EC7-031B-3C53-DD30-8BF62337D01E}"/>
              </a:ext>
            </a:extLst>
          </p:cNvPr>
          <p:cNvCxnSpPr>
            <a:cxnSpLocks/>
          </p:cNvCxnSpPr>
          <p:nvPr/>
        </p:nvCxnSpPr>
        <p:spPr>
          <a:xfrm>
            <a:off x="470354" y="3301772"/>
            <a:ext cx="11251292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D6F49B2-5C67-D1F8-A60B-5A4E2B23361E}"/>
              </a:ext>
            </a:extLst>
          </p:cNvPr>
          <p:cNvSpPr txBox="1">
            <a:spLocks/>
          </p:cNvSpPr>
          <p:nvPr/>
        </p:nvSpPr>
        <p:spPr>
          <a:xfrm>
            <a:off x="36574" y="2346665"/>
            <a:ext cx="1742958" cy="4652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002060"/>
                </a:solidFill>
                <a:latin typeface="+mj-lt"/>
              </a:rPr>
              <a:t>Service</a:t>
            </a:r>
            <a:endParaRPr lang="en-US" sz="24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50ED53C-B5D8-0A73-4489-E87476B39C7C}"/>
              </a:ext>
            </a:extLst>
          </p:cNvPr>
          <p:cNvSpPr txBox="1">
            <a:spLocks/>
          </p:cNvSpPr>
          <p:nvPr/>
        </p:nvSpPr>
        <p:spPr>
          <a:xfrm>
            <a:off x="36574" y="4270224"/>
            <a:ext cx="1742958" cy="4652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002060"/>
                </a:solidFill>
                <a:latin typeface="+mj-lt"/>
              </a:rPr>
              <a:t>Dining</a:t>
            </a:r>
            <a:endParaRPr lang="en-US" sz="24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2E1B8F-E341-2191-C5EB-F568161FAF92}"/>
              </a:ext>
            </a:extLst>
          </p:cNvPr>
          <p:cNvSpPr/>
          <p:nvPr/>
        </p:nvSpPr>
        <p:spPr>
          <a:xfrm>
            <a:off x="1924755" y="1176702"/>
            <a:ext cx="6881248" cy="190869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Rude staff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Improper hygiene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communication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regarding flight delays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Inadequate support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passengers with special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Poor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baggage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Refund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cancelled trips and lost baggage taking months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C714D6-0706-8FB3-E26C-C471F3D99B1F}"/>
              </a:ext>
            </a:extLst>
          </p:cNvPr>
          <p:cNvSpPr/>
          <p:nvPr/>
        </p:nvSpPr>
        <p:spPr>
          <a:xfrm>
            <a:off x="1924754" y="3518143"/>
            <a:ext cx="6881248" cy="114235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Poor quality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food 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options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long-haul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Long-haul flights often experiencing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meal shortages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2A3CC0-10B5-4A16-C66E-5436C1B195BE}"/>
              </a:ext>
            </a:extLst>
          </p:cNvPr>
          <p:cNvCxnSpPr>
            <a:cxnSpLocks/>
          </p:cNvCxnSpPr>
          <p:nvPr/>
        </p:nvCxnSpPr>
        <p:spPr>
          <a:xfrm>
            <a:off x="470354" y="4876870"/>
            <a:ext cx="11251292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DE3FE3D8-8AA2-C1FA-2504-A34BF785B218}"/>
              </a:ext>
            </a:extLst>
          </p:cNvPr>
          <p:cNvSpPr txBox="1">
            <a:spLocks/>
          </p:cNvSpPr>
          <p:nvPr/>
        </p:nvSpPr>
        <p:spPr>
          <a:xfrm>
            <a:off x="-26291" y="5853139"/>
            <a:ext cx="1868688" cy="4652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002060"/>
                </a:solidFill>
                <a:latin typeface="+mj-lt"/>
              </a:rPr>
              <a:t>IFE</a:t>
            </a:r>
            <a:endParaRPr lang="en-US" sz="24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51AFC16-B8C8-8C00-9580-FCAB4C645ECB}"/>
              </a:ext>
            </a:extLst>
          </p:cNvPr>
          <p:cNvSpPr/>
          <p:nvPr/>
        </p:nvSpPr>
        <p:spPr>
          <a:xfrm>
            <a:off x="1924754" y="5093240"/>
            <a:ext cx="6881248" cy="114235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screens for long-haul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Unclean headphones, broken screens and remotes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Staff unable to troubleshoot malfunctioning</a:t>
            </a:r>
          </a:p>
        </p:txBody>
      </p:sp>
      <p:pic>
        <p:nvPicPr>
          <p:cNvPr id="35" name="Graphic 34" descr="Waiter female with solid fill">
            <a:extLst>
              <a:ext uri="{FF2B5EF4-FFF2-40B4-BE49-F238E27FC236}">
                <a16:creationId xmlns:a16="http://schemas.microsoft.com/office/drawing/2014/main" id="{D8F84511-6107-135D-83FC-ABF0D03F8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53" y="1432265"/>
            <a:ext cx="914400" cy="914400"/>
          </a:xfrm>
          <a:prstGeom prst="rect">
            <a:avLst/>
          </a:prstGeom>
        </p:spPr>
      </p:pic>
      <p:pic>
        <p:nvPicPr>
          <p:cNvPr id="37" name="Graphic 36" descr="Table setting with solid fill">
            <a:extLst>
              <a:ext uri="{FF2B5EF4-FFF2-40B4-BE49-F238E27FC236}">
                <a16:creationId xmlns:a16="http://schemas.microsoft.com/office/drawing/2014/main" id="{1F1B120C-30AD-521E-084D-94DF321F8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853" y="3523243"/>
            <a:ext cx="914400" cy="914400"/>
          </a:xfrm>
          <a:prstGeom prst="rect">
            <a:avLst/>
          </a:prstGeom>
        </p:spPr>
      </p:pic>
      <p:pic>
        <p:nvPicPr>
          <p:cNvPr id="43" name="Graphic 42" descr="Headphones with solid fill">
            <a:extLst>
              <a:ext uri="{FF2B5EF4-FFF2-40B4-BE49-F238E27FC236}">
                <a16:creationId xmlns:a16="http://schemas.microsoft.com/office/drawing/2014/main" id="{7AEE6B85-6A99-5FFF-BC5F-0B14C687E7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716" y="5045086"/>
            <a:ext cx="1040674" cy="104067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71C3116-2F4A-DCA1-BB08-78FDC6C283F7}"/>
              </a:ext>
            </a:extLst>
          </p:cNvPr>
          <p:cNvSpPr/>
          <p:nvPr/>
        </p:nvSpPr>
        <p:spPr>
          <a:xfrm>
            <a:off x="9234055" y="1495977"/>
            <a:ext cx="2670666" cy="1158281"/>
          </a:xfrm>
          <a:prstGeom prst="wedgeRoundRectCallout">
            <a:avLst>
              <a:gd name="adj1" fmla="val -66050"/>
              <a:gd name="adj2" fmla="val 129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“…There was no announcement or notification about the delay until we had already been waiting for over an hour."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7ED5897-845F-8813-88B1-C09EF08F18F3}"/>
              </a:ext>
            </a:extLst>
          </p:cNvPr>
          <p:cNvSpPr/>
          <p:nvPr/>
        </p:nvSpPr>
        <p:spPr>
          <a:xfrm>
            <a:off x="9234055" y="3495075"/>
            <a:ext cx="2670666" cy="1158281"/>
          </a:xfrm>
          <a:prstGeom prst="wedgeRoundRectCallout">
            <a:avLst>
              <a:gd name="adj1" fmla="val -66050"/>
              <a:gd name="adj2" fmla="val 129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“…The meal options were very limited, and they ran out of non-veg options before reaching our row."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0B170B8-81B1-F62F-043C-2595E6661B91}"/>
              </a:ext>
            </a:extLst>
          </p:cNvPr>
          <p:cNvSpPr/>
          <p:nvPr/>
        </p:nvSpPr>
        <p:spPr>
          <a:xfrm>
            <a:off x="9234055" y="5028532"/>
            <a:ext cx="2670666" cy="1158281"/>
          </a:xfrm>
          <a:prstGeom prst="wedgeRoundRectCallout">
            <a:avLst>
              <a:gd name="adj1" fmla="val -66050"/>
              <a:gd name="adj2" fmla="val 129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“…My screen was broken, and the flight attendant couldn’t do anything about it, leaving me without entertainment for the whole journey."</a:t>
            </a:r>
          </a:p>
        </p:txBody>
      </p:sp>
    </p:spTree>
    <p:extLst>
      <p:ext uri="{BB962C8B-B14F-4D97-AF65-F5344CB8AC3E}">
        <p14:creationId xmlns:p14="http://schemas.microsoft.com/office/powerpoint/2010/main" val="553512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58286-0A85-7F41-03C5-3B6C8B7E0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E6C952-B4E1-5D56-A062-B5F46EDE9B2A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 dirty="0">
              <a:solidFill>
                <a:srgbClr val="FFFFFF"/>
              </a:solidFill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Regular"/>
                <a:ea typeface="+mn-ea"/>
                <a:cs typeface="+mn-cs"/>
              </a:rPr>
              <a:t>Diving deeper</a:t>
            </a:r>
            <a:endParaRPr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CAE5B2-E032-5368-74E4-F15911EC520D}"/>
              </a:ext>
            </a:extLst>
          </p:cNvPr>
          <p:cNvSpPr txBox="1">
            <a:spLocks/>
          </p:cNvSpPr>
          <p:nvPr/>
        </p:nvSpPr>
        <p:spPr>
          <a:xfrm>
            <a:off x="470354" y="586108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33" normalizeH="0" baseline="0" noProof="0" dirty="0">
                <a:ln>
                  <a:noFill/>
                </a:ln>
                <a:solidFill>
                  <a:srgbClr val="004571"/>
                </a:solidFill>
                <a:effectLst/>
                <a:uLnTx/>
                <a:uFillTx/>
                <a:latin typeface="Overpass ExtraBold"/>
                <a:ea typeface="+mj-ea"/>
                <a:cs typeface="+mj-cs"/>
              </a:rPr>
              <a:t>Improvements – Post takeover</a:t>
            </a:r>
            <a:endParaRPr kumimoji="0" lang="en-US" sz="2900" b="1" i="0" u="none" strike="noStrike" kern="0" cap="none" spc="-133" normalizeH="0" baseline="0" noProof="0" dirty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74BC02E-8479-4316-3D8B-7592CDF47696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6BC5EEC0-6D80-18D9-DF84-AA64B4D29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948EC7-031B-3C53-DD30-8BF62337D01E}"/>
              </a:ext>
            </a:extLst>
          </p:cNvPr>
          <p:cNvCxnSpPr>
            <a:cxnSpLocks/>
          </p:cNvCxnSpPr>
          <p:nvPr/>
        </p:nvCxnSpPr>
        <p:spPr>
          <a:xfrm>
            <a:off x="470354" y="2723611"/>
            <a:ext cx="11251292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D6F49B2-5C67-D1F8-A60B-5A4E2B23361E}"/>
              </a:ext>
            </a:extLst>
          </p:cNvPr>
          <p:cNvSpPr txBox="1">
            <a:spLocks/>
          </p:cNvSpPr>
          <p:nvPr/>
        </p:nvSpPr>
        <p:spPr>
          <a:xfrm>
            <a:off x="1309559" y="2131511"/>
            <a:ext cx="1742958" cy="4652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002060"/>
                </a:solidFill>
                <a:latin typeface="+mj-lt"/>
              </a:rPr>
              <a:t>Service</a:t>
            </a:r>
            <a:endParaRPr lang="en-US" sz="24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50ED53C-B5D8-0A73-4489-E87476B39C7C}"/>
              </a:ext>
            </a:extLst>
          </p:cNvPr>
          <p:cNvSpPr txBox="1">
            <a:spLocks/>
          </p:cNvSpPr>
          <p:nvPr/>
        </p:nvSpPr>
        <p:spPr>
          <a:xfrm>
            <a:off x="1309559" y="3427545"/>
            <a:ext cx="1742958" cy="4652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002060"/>
                </a:solidFill>
                <a:latin typeface="+mj-lt"/>
              </a:rPr>
              <a:t>Dining</a:t>
            </a:r>
            <a:endParaRPr lang="en-US" sz="24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2E1B8F-E341-2191-C5EB-F568161FAF92}"/>
              </a:ext>
            </a:extLst>
          </p:cNvPr>
          <p:cNvSpPr/>
          <p:nvPr/>
        </p:nvSpPr>
        <p:spPr>
          <a:xfrm>
            <a:off x="3764696" y="1176703"/>
            <a:ext cx="7763916" cy="133341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Polite, attentive, and professional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Proactive in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helping passengers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especially elderly and special-needs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Refurbished interiors and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 restroom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Proactive updates on delays and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better transparency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C714D6-0706-8FB3-E26C-C471F3D99B1F}"/>
              </a:ext>
            </a:extLst>
          </p:cNvPr>
          <p:cNvSpPr/>
          <p:nvPr/>
        </p:nvSpPr>
        <p:spPr>
          <a:xfrm>
            <a:off x="3764695" y="2937103"/>
            <a:ext cx="7763917" cy="75207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Flavorful meals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larger portions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of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steel cutlery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enhances premium feel</a:t>
            </a:r>
          </a:p>
        </p:txBody>
      </p:sp>
      <p:pic>
        <p:nvPicPr>
          <p:cNvPr id="35" name="Graphic 34" descr="Waiter female with solid fill">
            <a:extLst>
              <a:ext uri="{FF2B5EF4-FFF2-40B4-BE49-F238E27FC236}">
                <a16:creationId xmlns:a16="http://schemas.microsoft.com/office/drawing/2014/main" id="{D8F84511-6107-135D-83FC-ABF0D03F8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3838" y="1217111"/>
            <a:ext cx="914400" cy="914400"/>
          </a:xfrm>
          <a:prstGeom prst="rect">
            <a:avLst/>
          </a:prstGeom>
        </p:spPr>
      </p:pic>
      <p:pic>
        <p:nvPicPr>
          <p:cNvPr id="37" name="Graphic 36" descr="Table setting with solid fill">
            <a:extLst>
              <a:ext uri="{FF2B5EF4-FFF2-40B4-BE49-F238E27FC236}">
                <a16:creationId xmlns:a16="http://schemas.microsoft.com/office/drawing/2014/main" id="{1F1B120C-30AD-521E-084D-94DF321F8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3838" y="2680564"/>
            <a:ext cx="914400" cy="9144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53A454-437B-937F-3910-E167DE06A578}"/>
              </a:ext>
            </a:extLst>
          </p:cNvPr>
          <p:cNvCxnSpPr>
            <a:cxnSpLocks/>
          </p:cNvCxnSpPr>
          <p:nvPr/>
        </p:nvCxnSpPr>
        <p:spPr>
          <a:xfrm>
            <a:off x="470354" y="3902672"/>
            <a:ext cx="112512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CDE9D48E-DA73-B1AE-F910-F843736C2CA1}"/>
              </a:ext>
            </a:extLst>
          </p:cNvPr>
          <p:cNvSpPr txBox="1">
            <a:spLocks/>
          </p:cNvSpPr>
          <p:nvPr/>
        </p:nvSpPr>
        <p:spPr>
          <a:xfrm>
            <a:off x="470354" y="4061316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33" normalizeH="0" baseline="0" noProof="0" dirty="0">
                <a:ln>
                  <a:noFill/>
                </a:ln>
                <a:solidFill>
                  <a:srgbClr val="004571"/>
                </a:solidFill>
                <a:effectLst/>
                <a:uLnTx/>
                <a:uFillTx/>
                <a:latin typeface="Overpass ExtraBold"/>
                <a:ea typeface="+mj-ea"/>
                <a:cs typeface="+mj-cs"/>
              </a:rPr>
              <a:t>Still need to work on…</a:t>
            </a:r>
            <a:endParaRPr kumimoji="0" lang="en-US" sz="2900" b="1" i="0" u="none" strike="noStrike" kern="0" cap="none" spc="-133" normalizeH="0" baseline="0" noProof="0" dirty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F6F45E-761B-2EED-F433-060E9B1F6424}"/>
              </a:ext>
            </a:extLst>
          </p:cNvPr>
          <p:cNvSpPr/>
          <p:nvPr/>
        </p:nvSpPr>
        <p:spPr>
          <a:xfrm>
            <a:off x="470354" y="4492201"/>
            <a:ext cx="7763917" cy="7520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In-Flight Entertainment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passengers still report non-functioning or outdated screens</a:t>
            </a:r>
          </a:p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Timeliness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communication is better, flight delays remain common</a:t>
            </a:r>
          </a:p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Aging Fleet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Cabin interiors show signs of wear; fleet refurbishment still 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BB1E5A-1FFB-8F33-EC77-0B7113AD9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9609" y="4229315"/>
            <a:ext cx="2650148" cy="1998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00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033B-DFE8-7C8D-57FC-C25C3A7FD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E873BF-7888-E227-BAF8-8C160586822E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 kern="0">
                <a:solidFill>
                  <a:srgbClr val="FFFFFF"/>
                </a:solidFill>
                <a:latin typeface="Overpass Regular"/>
              </a:rPr>
              <a:t>Analysis</a:t>
            </a:r>
            <a:endParaRPr lang="en-US" sz="160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003C09-D0C0-A4FB-C7F9-232415EDBBC8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3FCD10D7-415C-736E-3E0F-08CE4A645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9986EA7-547F-00CA-A54D-79E96FD5DD96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DF43FF-EB7E-5305-752F-A667143FBE30}"/>
              </a:ext>
            </a:extLst>
          </p:cNvPr>
          <p:cNvSpPr txBox="1">
            <a:spLocks/>
          </p:cNvSpPr>
          <p:nvPr/>
        </p:nvSpPr>
        <p:spPr>
          <a:xfrm>
            <a:off x="451063" y="605399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4571"/>
                </a:solidFill>
                <a:latin typeface="Overpass ExtraBold"/>
              </a:rPr>
              <a:t>External Analysis 1 – Customer sentiment post takeover</a:t>
            </a:r>
            <a:endParaRPr kumimoji="0" lang="en-US" sz="2900" b="1" i="0" u="none" strike="noStrike" kern="0" cap="none" spc="-133" normalizeH="0" baseline="0" noProof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pic>
        <p:nvPicPr>
          <p:cNvPr id="7" name="Picture 6" descr="A person with mustache and red turban and a red and yellow logo&#10;&#10;Description automatically generated">
            <a:extLst>
              <a:ext uri="{FF2B5EF4-FFF2-40B4-BE49-F238E27FC236}">
                <a16:creationId xmlns:a16="http://schemas.microsoft.com/office/drawing/2014/main" id="{51E5F3B0-FE34-E78B-4A99-5661AAF48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91" y="1100314"/>
            <a:ext cx="4656645" cy="5492899"/>
          </a:xfrm>
          <a:prstGeom prst="rect">
            <a:avLst/>
          </a:prstGeom>
        </p:spPr>
      </p:pic>
      <p:pic>
        <p:nvPicPr>
          <p:cNvPr id="8" name="Picture 7" descr="A collage of food and a plane&#10;&#10;Description automatically generated">
            <a:extLst>
              <a:ext uri="{FF2B5EF4-FFF2-40B4-BE49-F238E27FC236}">
                <a16:creationId xmlns:a16="http://schemas.microsoft.com/office/drawing/2014/main" id="{1183D036-A552-627F-FD06-65805B685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058" y="1103885"/>
            <a:ext cx="4670826" cy="5489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CFEC5-27E9-72BD-CD20-D4BBA43BEC66}"/>
              </a:ext>
            </a:extLst>
          </p:cNvPr>
          <p:cNvSpPr txBox="1"/>
          <p:nvPr/>
        </p:nvSpPr>
        <p:spPr>
          <a:xfrm>
            <a:off x="451063" y="6617550"/>
            <a:ext cx="2223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02060"/>
                </a:solidFill>
              </a:rPr>
              <a:t>Source: Facebook</a:t>
            </a:r>
          </a:p>
        </p:txBody>
      </p:sp>
    </p:spTree>
    <p:extLst>
      <p:ext uri="{BB962C8B-B14F-4D97-AF65-F5344CB8AC3E}">
        <p14:creationId xmlns:p14="http://schemas.microsoft.com/office/powerpoint/2010/main" val="1515805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E5150-059E-425F-ECE4-68CEF7AE4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36FD61-81B6-399F-DB4A-65C1385C492D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 kern="0">
                <a:solidFill>
                  <a:srgbClr val="FFFFFF"/>
                </a:solidFill>
                <a:latin typeface="Overpass Regular"/>
              </a:rPr>
              <a:t>Analysis</a:t>
            </a:r>
            <a:endParaRPr lang="en-US" sz="160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77C3FB-2370-A644-4D2D-3EEDA4B71473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F630ECA7-14FF-4946-7F09-567F58CF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34578BE-0C02-D1E0-C9C7-661FC24B4847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CF1C11-C5A1-2083-1993-82024DB00168}"/>
              </a:ext>
            </a:extLst>
          </p:cNvPr>
          <p:cNvSpPr txBox="1">
            <a:spLocks/>
          </p:cNvSpPr>
          <p:nvPr/>
        </p:nvSpPr>
        <p:spPr>
          <a:xfrm>
            <a:off x="451063" y="605399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4571"/>
                </a:solidFill>
                <a:latin typeface="Overpass ExtraBold"/>
              </a:rPr>
              <a:t>External Analysis 2 – Customer sentiment post takeover</a:t>
            </a:r>
            <a:endParaRPr kumimoji="0" lang="en-US" sz="2900" b="1" i="0" u="none" strike="noStrike" kern="0" cap="none" spc="-133" normalizeH="0" baseline="0" noProof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C8A1485-9C1B-3E24-9E58-51789979E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47" y="1610701"/>
            <a:ext cx="5943600" cy="391477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62A10F6-5D67-5C2D-DB88-D0DB2D2C7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342" y="1911025"/>
            <a:ext cx="5747658" cy="2111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2F29A-99B3-4E4F-EFE8-DA7DFCF94155}"/>
              </a:ext>
            </a:extLst>
          </p:cNvPr>
          <p:cNvSpPr txBox="1"/>
          <p:nvPr/>
        </p:nvSpPr>
        <p:spPr>
          <a:xfrm>
            <a:off x="451063" y="6617550"/>
            <a:ext cx="2223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02060"/>
                </a:solidFill>
              </a:rPr>
              <a:t>Source: Trip Advisor</a:t>
            </a:r>
          </a:p>
        </p:txBody>
      </p:sp>
    </p:spTree>
    <p:extLst>
      <p:ext uri="{BB962C8B-B14F-4D97-AF65-F5344CB8AC3E}">
        <p14:creationId xmlns:p14="http://schemas.microsoft.com/office/powerpoint/2010/main" val="842199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2FC8E-B086-5242-DC6C-3E31B5B26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B93B09-5F09-89C1-0E31-F5AC4D162D5F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Regular"/>
                <a:ea typeface="+mn-ea"/>
                <a:cs typeface="+mn-cs"/>
              </a:rPr>
              <a:t>Conclusions</a:t>
            </a:r>
            <a:endParaRPr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A838E17-452C-029B-171F-4CD2FFA7CFCB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B47BD16B-648D-D836-6DC0-2E227518E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D8D34B-CA21-1928-EBF5-45AFCFFB3EB9}"/>
              </a:ext>
            </a:extLst>
          </p:cNvPr>
          <p:cNvSpPr txBox="1"/>
          <p:nvPr/>
        </p:nvSpPr>
        <p:spPr>
          <a:xfrm>
            <a:off x="354101" y="857250"/>
            <a:ext cx="6205902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2060"/>
                </a:solidFill>
                <a:ea typeface="+mn-lt"/>
                <a:cs typeface="+mn-lt"/>
              </a:rPr>
              <a:t>Upward trajectory in overall customer sentiment post-takeover</a:t>
            </a: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: Sentiment analysis suggest noticeable improvement in customer experience</a:t>
            </a:r>
            <a:endParaRPr lang="en-US" b="1">
              <a:solidFill>
                <a:srgbClr val="002060"/>
              </a:solidFill>
              <a:ea typeface="+mn-lt"/>
              <a:cs typeface="+mn-lt"/>
            </a:endParaRPr>
          </a:p>
          <a:p>
            <a:endParaRPr lang="en-US" b="1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2060"/>
                </a:solidFill>
                <a:ea typeface="+mn-lt"/>
                <a:cs typeface="+mn-lt"/>
              </a:rPr>
              <a:t>Enhancing dining, service, entertainment capabilities</a:t>
            </a: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: Dining, Entertainment, Service-related mentions had the highest frequency indicating important aspects contributing towards positive customer experience</a:t>
            </a:r>
          </a:p>
          <a:p>
            <a:pPr marL="285750" indent="-285750">
              <a:buFont typeface="Arial"/>
              <a:buChar char="•"/>
            </a:pPr>
            <a:endParaRPr lang="en-US" b="1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2060"/>
                </a:solidFill>
                <a:ea typeface="+mn-lt"/>
                <a:cs typeface="+mn-lt"/>
              </a:rPr>
              <a:t>Leveraging positive sentiment for brand building: </a:t>
            </a: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Posts from other forums such as Facebook, Trip Advisor validate positive customer sentiment thus presenting opportunities to further capitalize brand building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2060"/>
                </a:solidFill>
                <a:ea typeface="+mn-lt"/>
                <a:cs typeface="+mn-lt"/>
              </a:rPr>
              <a:t>Future work and scope: </a:t>
            </a: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Expand sentiment analysis beyond the initial 2-year period; Exploring positive/negative sentiments by attribute when more data is available</a:t>
            </a:r>
            <a:endParaRPr lang="en-US" b="1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2060"/>
              </a:solidFill>
              <a:ea typeface="+mn-lt"/>
              <a:cs typeface="+mn-lt"/>
            </a:endParaRPr>
          </a:p>
        </p:txBody>
      </p:sp>
      <p:pic>
        <p:nvPicPr>
          <p:cNvPr id="16" name="Picture 15" descr="A cartoon character in a turban and a plane flying over&#10;&#10;Description automatically generated">
            <a:extLst>
              <a:ext uri="{FF2B5EF4-FFF2-40B4-BE49-F238E27FC236}">
                <a16:creationId xmlns:a16="http://schemas.microsoft.com/office/drawing/2014/main" id="{250211C0-550D-0903-3BCF-C8C6D939C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302" y="855641"/>
            <a:ext cx="51747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52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2" name="Rectangle 1230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Explore Airline API Integration | Air India">
            <a:extLst>
              <a:ext uri="{FF2B5EF4-FFF2-40B4-BE49-F238E27FC236}">
                <a16:creationId xmlns:a16="http://schemas.microsoft.com/office/drawing/2014/main" id="{0CA623F0-B43A-5E1D-8840-08B3C41D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5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4" name="Rectangle 1230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CD2A3-8A06-2A82-7C86-82E67CADB647}"/>
              </a:ext>
            </a:extLst>
          </p:cNvPr>
          <p:cNvSpPr txBox="1"/>
          <p:nvPr/>
        </p:nvSpPr>
        <p:spPr>
          <a:xfrm>
            <a:off x="574765" y="1793174"/>
            <a:ext cx="10058400" cy="23209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177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5" name="Rectangle 5134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ir India premium economy">
            <a:extLst>
              <a:ext uri="{FF2B5EF4-FFF2-40B4-BE49-F238E27FC236}">
                <a16:creationId xmlns:a16="http://schemas.microsoft.com/office/drawing/2014/main" id="{BA87A319-5F9F-B72F-CC67-2E3F7B14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9" r="26012"/>
          <a:stretch/>
        </p:blipFill>
        <p:spPr bwMode="auto">
          <a:xfrm>
            <a:off x="5010386" y="10"/>
            <a:ext cx="718161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F290A-52B3-666E-5E6B-65E293B381D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4955" y="1632671"/>
            <a:ext cx="3800475" cy="4414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solidFill>
                  <a:srgbClr val="002060"/>
                </a:solidFill>
              </a:rPr>
              <a:t>Business Overview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solidFill>
                  <a:srgbClr val="002060"/>
                </a:solidFill>
              </a:rPr>
              <a:t>Business Problem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solidFill>
                  <a:srgbClr val="002060"/>
                </a:solidFill>
              </a:rPr>
              <a:t>Data Scraping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solidFill>
                  <a:srgbClr val="002060"/>
                </a:solidFill>
              </a:rPr>
              <a:t>Framework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solidFill>
                  <a:srgbClr val="002060"/>
                </a:solidFill>
              </a:rPr>
              <a:t>Analysis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solidFill>
                  <a:srgbClr val="002060"/>
                </a:solidFill>
              </a:rPr>
              <a:t>Conclusions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183D551-7A87-0C55-46EF-6C668AF27049}"/>
              </a:ext>
            </a:extLst>
          </p:cNvPr>
          <p:cNvSpPr txBox="1">
            <a:spLocks/>
          </p:cNvSpPr>
          <p:nvPr/>
        </p:nvSpPr>
        <p:spPr>
          <a:xfrm>
            <a:off x="1125490" y="811295"/>
            <a:ext cx="3422759" cy="58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0">
              <a:spcAft>
                <a:spcPts val="600"/>
              </a:spcAft>
              <a:buNone/>
            </a:pPr>
            <a:r>
              <a:rPr lang="en-US" sz="3200" b="1">
                <a:solidFill>
                  <a:schemeClr val="accent2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6535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7EFE6-9D50-878D-E272-E0F75CAD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DB89D1-9B75-7DC6-E4FE-61C0C150261F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  <a:p>
            <a:pPr algn="ctr"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lt"/>
                <a:cs typeface="+mn-lt"/>
              </a:rPr>
              <a:t>Business </a:t>
            </a:r>
            <a:r>
              <a:rPr lang="en-US" sz="1600" b="1" kern="0">
                <a:solidFill>
                  <a:srgbClr val="FFFFFF"/>
                </a:solidFill>
                <a:ea typeface="+mn-lt"/>
                <a:cs typeface="+mn-lt"/>
              </a:rPr>
              <a:t>Overview</a:t>
            </a:r>
            <a:endParaRPr lang="en-US" sz="1200" b="1" kern="0">
              <a:solidFill>
                <a:srgbClr val="FFFFFF"/>
              </a:solidFill>
              <a:ea typeface="+mn-lt"/>
              <a:cs typeface="+mn-lt"/>
            </a:endParaRPr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556A7A-6E5E-077F-BF03-87076D438DD3}"/>
              </a:ext>
            </a:extLst>
          </p:cNvPr>
          <p:cNvSpPr txBox="1">
            <a:spLocks/>
          </p:cNvSpPr>
          <p:nvPr/>
        </p:nvSpPr>
        <p:spPr>
          <a:xfrm>
            <a:off x="508936" y="663273"/>
            <a:ext cx="11490581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4571"/>
                </a:solidFill>
                <a:latin typeface="Overpass ExtraBold"/>
              </a:rPr>
              <a:t>Pre-takeover Blues</a:t>
            </a:r>
            <a:endParaRPr lang="en-US" sz="2900" b="1" i="0" u="none" strike="noStrike" kern="0" cap="none" spc="-133" normalizeH="0" baseline="0" noProof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986EA7-547F-00CA-A54D-79E96FD5DD96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4DE51DA9-5957-D7A2-9EE7-79155D40B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012496-5FFE-4BE0-D9FE-93842D7FE50C}"/>
              </a:ext>
            </a:extLst>
          </p:cNvPr>
          <p:cNvSpPr txBox="1"/>
          <p:nvPr/>
        </p:nvSpPr>
        <p:spPr>
          <a:xfrm>
            <a:off x="349582" y="1742969"/>
            <a:ext cx="490515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2060"/>
                </a:solidFill>
                <a:ea typeface="+mn-lt"/>
                <a:cs typeface="+mn-lt"/>
              </a:rPr>
              <a:t>Financial Trouble</a:t>
            </a: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: Heavily in debt and losing money for years.</a:t>
            </a:r>
            <a:endParaRPr lang="en-US">
              <a:solidFill>
                <a:srgbClr val="002060"/>
              </a:solidFill>
            </a:endParaRPr>
          </a:p>
          <a:p>
            <a:endParaRPr lang="en-US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2060"/>
                </a:solidFill>
                <a:ea typeface="+mn-lt"/>
                <a:cs typeface="+mn-lt"/>
              </a:rPr>
              <a:t>Operational Issues</a:t>
            </a: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: Outdated planes, inefficient operations, overstaffed.</a:t>
            </a:r>
            <a:endParaRPr lang="en-US">
              <a:solidFill>
                <a:srgbClr val="00206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2060"/>
                </a:solidFill>
                <a:ea typeface="+mn-lt"/>
                <a:cs typeface="+mn-lt"/>
              </a:rPr>
              <a:t>Poor Service</a:t>
            </a: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: Reputation hurt by frequent delays and poor customer service.</a:t>
            </a:r>
            <a:endParaRPr lang="en-US">
              <a:solidFill>
                <a:srgbClr val="00206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2060"/>
                </a:solidFill>
                <a:ea typeface="+mn-lt"/>
                <a:cs typeface="+mn-lt"/>
              </a:rPr>
              <a:t>Lagging behind Competition</a:t>
            </a:r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: Couldn't keep up with private Indian/international carriers.</a:t>
            </a:r>
            <a:endParaRPr lang="en-US">
              <a:solidFill>
                <a:srgbClr val="00206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2060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002060"/>
                </a:solidFill>
                <a:ea typeface="+mn-lt"/>
                <a:cs typeface="+mn-lt"/>
              </a:rPr>
              <a:t>As a result, the government saw selling Air India as the only way to save it from further decline.</a:t>
            </a:r>
            <a:endParaRPr lang="en-US">
              <a:solidFill>
                <a:srgbClr val="002060"/>
              </a:solidFill>
            </a:endParaRPr>
          </a:p>
          <a:p>
            <a:pPr algn="l"/>
            <a:endParaRPr lang="en-US">
              <a:solidFill>
                <a:srgbClr val="002060"/>
              </a:solidFill>
            </a:endParaRPr>
          </a:p>
        </p:txBody>
      </p:sp>
      <p:pic>
        <p:nvPicPr>
          <p:cNvPr id="8" name="Picture 7" descr="A cartoon of a person sitting on a suitcase&#10;&#10;Description automatically generated">
            <a:extLst>
              <a:ext uri="{FF2B5EF4-FFF2-40B4-BE49-F238E27FC236}">
                <a16:creationId xmlns:a16="http://schemas.microsoft.com/office/drawing/2014/main" id="{44162C10-B767-E5EE-5A18-296CDDDE6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683" y="895892"/>
            <a:ext cx="4914177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6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1818" y="1066800"/>
            <a:ext cx="415519" cy="2022153"/>
            <a:chOff x="0" y="0"/>
            <a:chExt cx="613600" cy="2986133"/>
          </a:xfrm>
        </p:grpSpPr>
        <p:sp>
          <p:nvSpPr>
            <p:cNvPr id="3" name="Freeform 3"/>
            <p:cNvSpPr/>
            <p:nvPr/>
          </p:nvSpPr>
          <p:spPr>
            <a:xfrm>
              <a:off x="0" y="127"/>
              <a:ext cx="613537" cy="2986024"/>
            </a:xfrm>
            <a:custGeom>
              <a:avLst/>
              <a:gdLst/>
              <a:ahLst/>
              <a:cxnLst/>
              <a:rect l="l" t="t" r="r" b="b"/>
              <a:pathLst>
                <a:path w="613537" h="2986024">
                  <a:moveTo>
                    <a:pt x="0" y="0"/>
                  </a:moveTo>
                  <a:lnTo>
                    <a:pt x="0" y="2219325"/>
                  </a:lnTo>
                  <a:cubicBezTo>
                    <a:pt x="0" y="2549525"/>
                    <a:pt x="187325" y="2843149"/>
                    <a:pt x="473075" y="2986024"/>
                  </a:cubicBezTo>
                  <a:lnTo>
                    <a:pt x="613537" y="2986024"/>
                  </a:lnTo>
                  <a:lnTo>
                    <a:pt x="613537" y="2888361"/>
                  </a:lnTo>
                  <a:cubicBezTo>
                    <a:pt x="334899" y="2786761"/>
                    <a:pt x="145161" y="2521585"/>
                    <a:pt x="145161" y="2219198"/>
                  </a:cubicBezTo>
                  <a:lnTo>
                    <a:pt x="145161" y="0"/>
                  </a:lnTo>
                  <a:close/>
                </a:path>
              </a:pathLst>
            </a:custGeom>
            <a:solidFill>
              <a:srgbClr val="FF8831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8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10502" y="2983584"/>
            <a:ext cx="2048473" cy="1063761"/>
            <a:chOff x="0" y="0"/>
            <a:chExt cx="4096946" cy="21275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96959" cy="2127518"/>
            </a:xfrm>
            <a:custGeom>
              <a:avLst/>
              <a:gdLst/>
              <a:ahLst/>
              <a:cxnLst/>
              <a:rect l="l" t="t" r="r" b="b"/>
              <a:pathLst>
                <a:path w="4096959" h="2127518">
                  <a:moveTo>
                    <a:pt x="0" y="0"/>
                  </a:moveTo>
                  <a:lnTo>
                    <a:pt x="0" y="2127518"/>
                  </a:lnTo>
                  <a:lnTo>
                    <a:pt x="3033635" y="2127518"/>
                  </a:lnTo>
                  <a:cubicBezTo>
                    <a:pt x="3620684" y="2127518"/>
                    <a:pt x="4096959" y="1651239"/>
                    <a:pt x="4096959" y="1064361"/>
                  </a:cubicBezTo>
                  <a:cubicBezTo>
                    <a:pt x="4096959" y="476279"/>
                    <a:pt x="3620684" y="0"/>
                    <a:pt x="3033635" y="0"/>
                  </a:cubicBezTo>
                  <a:close/>
                </a:path>
              </a:pathLst>
            </a:custGeom>
            <a:solidFill>
              <a:srgbClr val="FF8831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8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096946" cy="21465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719"/>
                </a:lnSpc>
              </a:pPr>
              <a:r>
                <a:rPr lang="en-US" sz="2000" b="1">
                  <a:solidFill>
                    <a:srgbClr val="FFFFFF"/>
                  </a:solidFill>
                  <a:ea typeface="Arimo"/>
                  <a:cs typeface="Arimo"/>
                  <a:sym typeface="Arimo"/>
                </a:rPr>
                <a:t>Jan ‘22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98465" y="1066800"/>
            <a:ext cx="415519" cy="2022153"/>
            <a:chOff x="0" y="0"/>
            <a:chExt cx="613600" cy="2986133"/>
          </a:xfrm>
        </p:grpSpPr>
        <p:sp>
          <p:nvSpPr>
            <p:cNvPr id="8" name="Freeform 8"/>
            <p:cNvSpPr/>
            <p:nvPr/>
          </p:nvSpPr>
          <p:spPr>
            <a:xfrm>
              <a:off x="0" y="127"/>
              <a:ext cx="613537" cy="2986024"/>
            </a:xfrm>
            <a:custGeom>
              <a:avLst/>
              <a:gdLst/>
              <a:ahLst/>
              <a:cxnLst/>
              <a:rect l="l" t="t" r="r" b="b"/>
              <a:pathLst>
                <a:path w="613537" h="2986024">
                  <a:moveTo>
                    <a:pt x="0" y="0"/>
                  </a:moveTo>
                  <a:lnTo>
                    <a:pt x="0" y="2219325"/>
                  </a:lnTo>
                  <a:cubicBezTo>
                    <a:pt x="0" y="2549525"/>
                    <a:pt x="187325" y="2843149"/>
                    <a:pt x="473075" y="2986024"/>
                  </a:cubicBezTo>
                  <a:lnTo>
                    <a:pt x="613537" y="2986024"/>
                  </a:lnTo>
                  <a:lnTo>
                    <a:pt x="613537" y="2888361"/>
                  </a:lnTo>
                  <a:cubicBezTo>
                    <a:pt x="334899" y="2786761"/>
                    <a:pt x="145161" y="2521585"/>
                    <a:pt x="145161" y="2219198"/>
                  </a:cubicBezTo>
                  <a:lnTo>
                    <a:pt x="145161" y="0"/>
                  </a:lnTo>
                  <a:close/>
                </a:path>
              </a:pathLst>
            </a:custGeom>
            <a:solidFill>
              <a:srgbClr val="FF8831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8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06861" y="2983584"/>
            <a:ext cx="2239303" cy="1063761"/>
            <a:chOff x="0" y="0"/>
            <a:chExt cx="4478605" cy="2127523"/>
          </a:xfrm>
        </p:grpSpPr>
        <p:sp>
          <p:nvSpPr>
            <p:cNvPr id="10" name="Freeform 10"/>
            <p:cNvSpPr/>
            <p:nvPr/>
          </p:nvSpPr>
          <p:spPr>
            <a:xfrm>
              <a:off x="172" y="0"/>
              <a:ext cx="4478460" cy="2127518"/>
            </a:xfrm>
            <a:custGeom>
              <a:avLst/>
              <a:gdLst/>
              <a:ahLst/>
              <a:cxnLst/>
              <a:rect l="l" t="t" r="r" b="b"/>
              <a:pathLst>
                <a:path w="4478460" h="2127518">
                  <a:moveTo>
                    <a:pt x="0" y="0"/>
                  </a:moveTo>
                  <a:cubicBezTo>
                    <a:pt x="416938" y="173036"/>
                    <a:pt x="710549" y="584814"/>
                    <a:pt x="710549" y="1064361"/>
                  </a:cubicBezTo>
                  <a:cubicBezTo>
                    <a:pt x="710549" y="1543908"/>
                    <a:pt x="416938" y="1954482"/>
                    <a:pt x="0" y="2127518"/>
                  </a:cubicBezTo>
                  <a:lnTo>
                    <a:pt x="3415312" y="2127518"/>
                  </a:lnTo>
                  <a:cubicBezTo>
                    <a:pt x="4002362" y="2127518"/>
                    <a:pt x="4478460" y="1651239"/>
                    <a:pt x="4478460" y="1064361"/>
                  </a:cubicBezTo>
                  <a:cubicBezTo>
                    <a:pt x="4478460" y="476279"/>
                    <a:pt x="4002190" y="0"/>
                    <a:pt x="3415312" y="0"/>
                  </a:cubicBezTo>
                  <a:close/>
                </a:path>
              </a:pathLst>
            </a:custGeom>
            <a:solidFill>
              <a:srgbClr val="FF8831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8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478605" cy="21465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719"/>
                </a:lnSpc>
              </a:pPr>
              <a:r>
                <a:rPr lang="en-US" sz="2000" b="1">
                  <a:solidFill>
                    <a:srgbClr val="FFFFFF"/>
                  </a:solidFill>
                  <a:ea typeface="Arimo"/>
                  <a:cs typeface="Arimo"/>
                  <a:sym typeface="Arimo"/>
                </a:rPr>
                <a:t>Nov ‘22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79199" y="1066800"/>
            <a:ext cx="416105" cy="2022153"/>
            <a:chOff x="0" y="0"/>
            <a:chExt cx="614467" cy="2986133"/>
          </a:xfrm>
        </p:grpSpPr>
        <p:sp>
          <p:nvSpPr>
            <p:cNvPr id="13" name="Freeform 13"/>
            <p:cNvSpPr/>
            <p:nvPr/>
          </p:nvSpPr>
          <p:spPr>
            <a:xfrm>
              <a:off x="127" y="127"/>
              <a:ext cx="614299" cy="2986024"/>
            </a:xfrm>
            <a:custGeom>
              <a:avLst/>
              <a:gdLst/>
              <a:ahLst/>
              <a:cxnLst/>
              <a:rect l="l" t="t" r="r" b="b"/>
              <a:pathLst>
                <a:path w="614299" h="2986024">
                  <a:moveTo>
                    <a:pt x="0" y="0"/>
                  </a:moveTo>
                  <a:lnTo>
                    <a:pt x="0" y="2219325"/>
                  </a:lnTo>
                  <a:cubicBezTo>
                    <a:pt x="0" y="2549525"/>
                    <a:pt x="188087" y="2843149"/>
                    <a:pt x="473075" y="2986024"/>
                  </a:cubicBezTo>
                  <a:lnTo>
                    <a:pt x="614299" y="2986024"/>
                  </a:lnTo>
                  <a:lnTo>
                    <a:pt x="614299" y="2888361"/>
                  </a:lnTo>
                  <a:cubicBezTo>
                    <a:pt x="334899" y="2786761"/>
                    <a:pt x="146050" y="2521585"/>
                    <a:pt x="146050" y="2219198"/>
                  </a:cubicBezTo>
                  <a:lnTo>
                    <a:pt x="146050" y="0"/>
                  </a:lnTo>
                  <a:close/>
                </a:path>
              </a:pathLst>
            </a:custGeom>
            <a:solidFill>
              <a:srgbClr val="FF8831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8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87594" y="2983584"/>
            <a:ext cx="2239889" cy="1063761"/>
            <a:chOff x="0" y="0"/>
            <a:chExt cx="4479779" cy="2127523"/>
          </a:xfrm>
        </p:grpSpPr>
        <p:sp>
          <p:nvSpPr>
            <p:cNvPr id="15" name="Freeform 15"/>
            <p:cNvSpPr/>
            <p:nvPr/>
          </p:nvSpPr>
          <p:spPr>
            <a:xfrm>
              <a:off x="172" y="0"/>
              <a:ext cx="4479501" cy="2127518"/>
            </a:xfrm>
            <a:custGeom>
              <a:avLst/>
              <a:gdLst/>
              <a:ahLst/>
              <a:cxnLst/>
              <a:rect l="l" t="t" r="r" b="b"/>
              <a:pathLst>
                <a:path w="4479501" h="2127518">
                  <a:moveTo>
                    <a:pt x="0" y="0"/>
                  </a:moveTo>
                  <a:cubicBezTo>
                    <a:pt x="417110" y="173036"/>
                    <a:pt x="710549" y="584814"/>
                    <a:pt x="710549" y="1064361"/>
                  </a:cubicBezTo>
                  <a:cubicBezTo>
                    <a:pt x="710549" y="1543908"/>
                    <a:pt x="417110" y="1954482"/>
                    <a:pt x="0" y="2127518"/>
                  </a:cubicBezTo>
                  <a:lnTo>
                    <a:pt x="3415312" y="2127518"/>
                  </a:lnTo>
                  <a:cubicBezTo>
                    <a:pt x="4003394" y="2127518"/>
                    <a:pt x="4479501" y="1651239"/>
                    <a:pt x="4479501" y="1064361"/>
                  </a:cubicBezTo>
                  <a:cubicBezTo>
                    <a:pt x="4479501" y="476279"/>
                    <a:pt x="4003393" y="0"/>
                    <a:pt x="3415312" y="0"/>
                  </a:cubicBezTo>
                  <a:close/>
                </a:path>
              </a:pathLst>
            </a:custGeom>
            <a:solidFill>
              <a:srgbClr val="FF8831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8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479779" cy="21465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719"/>
                </a:lnSpc>
              </a:pPr>
              <a:r>
                <a:rPr lang="en-US" sz="2000" b="1">
                  <a:solidFill>
                    <a:srgbClr val="FFFFFF"/>
                  </a:solidFill>
                  <a:ea typeface="Arimo"/>
                  <a:cs typeface="Arimo"/>
                  <a:sym typeface="Arimo"/>
                </a:rPr>
                <a:t>Mar ‘24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839298" y="3975835"/>
            <a:ext cx="415519" cy="2022695"/>
            <a:chOff x="0" y="0"/>
            <a:chExt cx="613600" cy="29869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3664" cy="2986913"/>
            </a:xfrm>
            <a:custGeom>
              <a:avLst/>
              <a:gdLst/>
              <a:ahLst/>
              <a:cxnLst/>
              <a:rect l="l" t="t" r="r" b="b"/>
              <a:pathLst>
                <a:path w="613664" h="2986913">
                  <a:moveTo>
                    <a:pt x="473075" y="0"/>
                  </a:moveTo>
                  <a:cubicBezTo>
                    <a:pt x="187325" y="142875"/>
                    <a:pt x="0" y="436626"/>
                    <a:pt x="0" y="767588"/>
                  </a:cubicBezTo>
                  <a:lnTo>
                    <a:pt x="0" y="2986913"/>
                  </a:lnTo>
                  <a:lnTo>
                    <a:pt x="145288" y="2986913"/>
                  </a:lnTo>
                  <a:lnTo>
                    <a:pt x="145288" y="767588"/>
                  </a:lnTo>
                  <a:cubicBezTo>
                    <a:pt x="145288" y="464312"/>
                    <a:pt x="335026" y="199263"/>
                    <a:pt x="613664" y="98425"/>
                  </a:cubicBezTo>
                  <a:lnTo>
                    <a:pt x="613664" y="0"/>
                  </a:lnTo>
                  <a:close/>
                </a:path>
              </a:pathLst>
            </a:custGeom>
            <a:solidFill>
              <a:srgbClr val="FF8831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8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66472" y="2983584"/>
            <a:ext cx="2239348" cy="1063761"/>
            <a:chOff x="0" y="0"/>
            <a:chExt cx="4478696" cy="2127523"/>
          </a:xfrm>
        </p:grpSpPr>
        <p:sp>
          <p:nvSpPr>
            <p:cNvPr id="20" name="Freeform 20"/>
            <p:cNvSpPr/>
            <p:nvPr/>
          </p:nvSpPr>
          <p:spPr>
            <a:xfrm>
              <a:off x="172" y="0"/>
              <a:ext cx="4478469" cy="2127518"/>
            </a:xfrm>
            <a:custGeom>
              <a:avLst/>
              <a:gdLst/>
              <a:ahLst/>
              <a:cxnLst/>
              <a:rect l="l" t="t" r="r" b="b"/>
              <a:pathLst>
                <a:path w="4478469" h="2127518">
                  <a:moveTo>
                    <a:pt x="0" y="0"/>
                  </a:moveTo>
                  <a:cubicBezTo>
                    <a:pt x="417110" y="173036"/>
                    <a:pt x="710549" y="584814"/>
                    <a:pt x="710549" y="1064361"/>
                  </a:cubicBezTo>
                  <a:cubicBezTo>
                    <a:pt x="710549" y="1543908"/>
                    <a:pt x="417110" y="1954482"/>
                    <a:pt x="0" y="2127518"/>
                  </a:cubicBezTo>
                  <a:lnTo>
                    <a:pt x="3415312" y="2127518"/>
                  </a:lnTo>
                  <a:cubicBezTo>
                    <a:pt x="4002362" y="2127518"/>
                    <a:pt x="4478469" y="1651239"/>
                    <a:pt x="4478469" y="1064361"/>
                  </a:cubicBezTo>
                  <a:cubicBezTo>
                    <a:pt x="4478469" y="476279"/>
                    <a:pt x="4002190" y="0"/>
                    <a:pt x="3415312" y="0"/>
                  </a:cubicBezTo>
                  <a:close/>
                </a:path>
              </a:pathLst>
            </a:custGeom>
            <a:solidFill>
              <a:srgbClr val="FF8831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8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478696" cy="21465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719"/>
                </a:lnSpc>
              </a:pPr>
              <a:r>
                <a:rPr lang="en-US" sz="2000" b="1">
                  <a:solidFill>
                    <a:srgbClr val="FFFFFF"/>
                  </a:solidFill>
                  <a:ea typeface="Arimo"/>
                  <a:cs typeface="Arimo"/>
                  <a:sym typeface="Arimo"/>
                </a:rPr>
                <a:t>Mid ‘22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125946" y="3975835"/>
            <a:ext cx="415563" cy="2022695"/>
            <a:chOff x="0" y="0"/>
            <a:chExt cx="613667" cy="2986933"/>
          </a:xfrm>
        </p:grpSpPr>
        <p:sp>
          <p:nvSpPr>
            <p:cNvPr id="23" name="Freeform 23"/>
            <p:cNvSpPr/>
            <p:nvPr/>
          </p:nvSpPr>
          <p:spPr>
            <a:xfrm>
              <a:off x="127" y="0"/>
              <a:ext cx="613410" cy="2986913"/>
            </a:xfrm>
            <a:custGeom>
              <a:avLst/>
              <a:gdLst/>
              <a:ahLst/>
              <a:cxnLst/>
              <a:rect l="l" t="t" r="r" b="b"/>
              <a:pathLst>
                <a:path w="613410" h="2986913">
                  <a:moveTo>
                    <a:pt x="472948" y="0"/>
                  </a:moveTo>
                  <a:cubicBezTo>
                    <a:pt x="187325" y="142875"/>
                    <a:pt x="0" y="436626"/>
                    <a:pt x="0" y="767588"/>
                  </a:cubicBezTo>
                  <a:lnTo>
                    <a:pt x="0" y="2986913"/>
                  </a:lnTo>
                  <a:lnTo>
                    <a:pt x="145161" y="2986913"/>
                  </a:lnTo>
                  <a:lnTo>
                    <a:pt x="145161" y="767588"/>
                  </a:lnTo>
                  <a:cubicBezTo>
                    <a:pt x="145161" y="464312"/>
                    <a:pt x="334772" y="199263"/>
                    <a:pt x="613410" y="98425"/>
                  </a:cubicBezTo>
                  <a:lnTo>
                    <a:pt x="613410" y="0"/>
                  </a:lnTo>
                  <a:close/>
                </a:path>
              </a:pathLst>
            </a:custGeom>
            <a:solidFill>
              <a:srgbClr val="FF8831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8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747250" y="2983584"/>
            <a:ext cx="2239845" cy="1063761"/>
            <a:chOff x="0" y="0"/>
            <a:chExt cx="4479689" cy="212752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79673" cy="2127518"/>
            </a:xfrm>
            <a:custGeom>
              <a:avLst/>
              <a:gdLst/>
              <a:ahLst/>
              <a:cxnLst/>
              <a:rect l="l" t="t" r="r" b="b"/>
              <a:pathLst>
                <a:path w="4479673" h="2127518">
                  <a:moveTo>
                    <a:pt x="0" y="0"/>
                  </a:moveTo>
                  <a:cubicBezTo>
                    <a:pt x="417110" y="173036"/>
                    <a:pt x="710549" y="584814"/>
                    <a:pt x="710549" y="1064361"/>
                  </a:cubicBezTo>
                  <a:cubicBezTo>
                    <a:pt x="710549" y="1543908"/>
                    <a:pt x="417110" y="1954482"/>
                    <a:pt x="0" y="2127518"/>
                  </a:cubicBezTo>
                  <a:lnTo>
                    <a:pt x="3415312" y="2127518"/>
                  </a:lnTo>
                  <a:cubicBezTo>
                    <a:pt x="4003394" y="2127518"/>
                    <a:pt x="4479673" y="1651239"/>
                    <a:pt x="4479673" y="1064361"/>
                  </a:cubicBezTo>
                  <a:cubicBezTo>
                    <a:pt x="4479673" y="476279"/>
                    <a:pt x="4003394" y="0"/>
                    <a:pt x="3415312" y="0"/>
                  </a:cubicBezTo>
                  <a:close/>
                </a:path>
              </a:pathLst>
            </a:custGeom>
            <a:solidFill>
              <a:srgbClr val="FF8831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80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479689" cy="21465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719"/>
                </a:lnSpc>
              </a:pPr>
              <a:r>
                <a:rPr lang="en-US" sz="2000" b="1">
                  <a:solidFill>
                    <a:srgbClr val="FFFFFF"/>
                  </a:solidFill>
                  <a:ea typeface="Arimo"/>
                  <a:cs typeface="Arimo"/>
                  <a:sym typeface="Arimo"/>
                </a:rPr>
                <a:t>Feb ‘23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8987" y="1095965"/>
            <a:ext cx="2561397" cy="1175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8062" lvl="1" indent="-204031" algn="l">
              <a:lnSpc>
                <a:spcPts val="2267"/>
              </a:lnSpc>
              <a:buFont typeface="Arial"/>
              <a:buChar char="•"/>
            </a:pPr>
            <a:r>
              <a:rPr lang="en-US" sz="1800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Tata Group reclaims Air India</a:t>
            </a:r>
          </a:p>
          <a:p>
            <a:pPr marL="408062" lvl="1" indent="-204031" algn="l">
              <a:lnSpc>
                <a:spcPts val="2267"/>
              </a:lnSpc>
              <a:buFont typeface="Arial"/>
              <a:buChar char="•"/>
            </a:pPr>
            <a:r>
              <a:rPr lang="en-US" sz="1800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Started leadership restructuring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58504" y="1095965"/>
            <a:ext cx="2670975" cy="1175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8062" lvl="1" indent="-204031" algn="l">
              <a:lnSpc>
                <a:spcPts val="2267"/>
              </a:lnSpc>
              <a:buFont typeface="Arial"/>
              <a:buChar char="•"/>
            </a:pPr>
            <a:r>
              <a:rPr lang="en-US" sz="1800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Acquisition of AirAsia India</a:t>
            </a:r>
          </a:p>
          <a:p>
            <a:pPr marL="408062" lvl="1" indent="-204031" algn="l">
              <a:lnSpc>
                <a:spcPts val="2267"/>
              </a:lnSpc>
              <a:buFont typeface="Arial"/>
              <a:buChar char="•"/>
            </a:pPr>
            <a:r>
              <a:rPr lang="en-US" sz="1800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Vistara merger with Singapore Airlines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706396" y="1095965"/>
            <a:ext cx="2561397" cy="1470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8062" lvl="1" indent="-204031" algn="l">
              <a:lnSpc>
                <a:spcPts val="2267"/>
              </a:lnSpc>
              <a:buFont typeface="Arial"/>
              <a:buChar char="•"/>
            </a:pPr>
            <a:r>
              <a:rPr lang="en-US" sz="1800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Vistara merger completion</a:t>
            </a:r>
          </a:p>
          <a:p>
            <a:pPr marL="408062" lvl="1" indent="-204031" algn="l">
              <a:lnSpc>
                <a:spcPts val="2267"/>
              </a:lnSpc>
              <a:buFont typeface="Arial"/>
              <a:buChar char="•"/>
            </a:pPr>
            <a:r>
              <a:rPr lang="en-US" sz="1800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Positioning Air India as a premium global airline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75903" y="4841269"/>
            <a:ext cx="3124820" cy="1175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670" lvl="1" indent="-203835">
              <a:lnSpc>
                <a:spcPts val="2267"/>
              </a:lnSpc>
              <a:buFont typeface="Arial"/>
              <a:buChar char="•"/>
            </a:pPr>
            <a:r>
              <a:rPr lang="en-US" sz="1800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Launched </a:t>
            </a:r>
            <a:r>
              <a:rPr lang="en-US" sz="1800" err="1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Vihaan.AI</a:t>
            </a:r>
            <a:r>
              <a:rPr lang="en-US" sz="1800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, a 5-year turnaround plan </a:t>
            </a:r>
            <a:endParaRPr lang="en-US">
              <a:solidFill>
                <a:srgbClr val="002060"/>
              </a:solidFill>
            </a:endParaRPr>
          </a:p>
          <a:p>
            <a:pPr marL="407670" lvl="1" indent="-203835" algn="l">
              <a:lnSpc>
                <a:spcPts val="2267"/>
              </a:lnSpc>
              <a:buFont typeface="Arial"/>
              <a:buChar char="•"/>
            </a:pPr>
            <a:r>
              <a:rPr lang="en-US" sz="1800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Fleet expansion with leased aircraft</a:t>
            </a:r>
            <a:endParaRPr lang="en-US" sz="1800">
              <a:solidFill>
                <a:srgbClr val="002060"/>
              </a:solidFill>
              <a:ea typeface="DM Sans"/>
              <a:cs typeface="DM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021530" y="4841269"/>
            <a:ext cx="2982260" cy="1470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8062" lvl="1" indent="-204031" algn="l">
              <a:lnSpc>
                <a:spcPts val="2267"/>
              </a:lnSpc>
              <a:buFont typeface="Arial"/>
              <a:buChar char="•"/>
            </a:pPr>
            <a:r>
              <a:rPr lang="en-US" sz="1800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Record order of 470 aircraft from Airbus and Boeing</a:t>
            </a:r>
          </a:p>
          <a:p>
            <a:pPr marL="408062" lvl="1" indent="-204031" algn="l">
              <a:lnSpc>
                <a:spcPts val="2267"/>
              </a:lnSpc>
              <a:buFont typeface="Arial"/>
              <a:buChar char="•"/>
            </a:pPr>
            <a:r>
              <a:rPr lang="en-US" sz="1800">
                <a:solidFill>
                  <a:srgbClr val="002060"/>
                </a:solidFill>
                <a:ea typeface="DM Sans"/>
                <a:cs typeface="DM Sans"/>
                <a:sym typeface="DM Sans"/>
              </a:rPr>
              <a:t>$200M tech upgrade investment</a:t>
            </a:r>
          </a:p>
        </p:txBody>
      </p:sp>
      <p:pic>
        <p:nvPicPr>
          <p:cNvPr id="33" name="Picture 6" descr="Air India logo and symbol, meaning, history, PNG">
            <a:extLst>
              <a:ext uri="{FF2B5EF4-FFF2-40B4-BE49-F238E27FC236}">
                <a16:creationId xmlns:a16="http://schemas.microsoft.com/office/drawing/2014/main" id="{1AFAABF1-9D9B-D0D0-861B-6AC24900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429C631-18D1-52D8-C307-2B9805C6191D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 kern="0">
                <a:solidFill>
                  <a:srgbClr val="FFFFFF"/>
                </a:solidFill>
                <a:latin typeface="Overpass Regular"/>
              </a:rPr>
              <a:t>Business Overview</a:t>
            </a:r>
            <a:r>
              <a:rPr lang="en-US" sz="1200" b="1" kern="0">
                <a:solidFill>
                  <a:srgbClr val="FFFFFF"/>
                </a:solidFill>
                <a:latin typeface="Overpass Regular"/>
              </a:rPr>
              <a:t> </a:t>
            </a:r>
            <a:endParaRPr lang="en-US" sz="120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16808C0-C0DE-3982-B865-2828B100DA4D}"/>
              </a:ext>
            </a:extLst>
          </p:cNvPr>
          <p:cNvSpPr txBox="1">
            <a:spLocks/>
          </p:cNvSpPr>
          <p:nvPr/>
        </p:nvSpPr>
        <p:spPr>
          <a:xfrm>
            <a:off x="480000" y="576463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4571"/>
                </a:solidFill>
                <a:latin typeface="Overpass ExtraBold"/>
              </a:rPr>
              <a:t>Air India restructuring timeline</a:t>
            </a:r>
            <a:endParaRPr kumimoji="0" lang="en-US" sz="2900" b="1" i="0" u="none" strike="noStrike" kern="0" cap="none" spc="-133" normalizeH="0" baseline="0" noProof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7EFE6-9D50-878D-E272-E0F75CAD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DB89D1-9B75-7DC6-E4FE-61C0C150261F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Regular"/>
                <a:ea typeface="+mn-ea"/>
                <a:cs typeface="+mn-cs"/>
              </a:rPr>
              <a:t>Business </a:t>
            </a:r>
            <a:r>
              <a:rPr lang="en-US" sz="1600" b="1" kern="0">
                <a:solidFill>
                  <a:srgbClr val="FFFFFF"/>
                </a:solidFill>
                <a:latin typeface="Overpass Regular"/>
              </a:rPr>
              <a:t>Problem</a:t>
            </a:r>
            <a:endParaRPr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556A7A-6E5E-077F-BF03-87076D438DD3}"/>
              </a:ext>
            </a:extLst>
          </p:cNvPr>
          <p:cNvSpPr txBox="1">
            <a:spLocks/>
          </p:cNvSpPr>
          <p:nvPr/>
        </p:nvSpPr>
        <p:spPr>
          <a:xfrm>
            <a:off x="508936" y="663273"/>
            <a:ext cx="11490581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33" normalizeH="0" baseline="0" noProof="0" dirty="0">
                <a:ln>
                  <a:noFill/>
                </a:ln>
                <a:solidFill>
                  <a:srgbClr val="004571"/>
                </a:solidFill>
                <a:effectLst/>
                <a:uLnTx/>
                <a:uFillTx/>
                <a:latin typeface="Overpass ExtraBold"/>
                <a:ea typeface="+mj-ea"/>
                <a:cs typeface="+mj-cs"/>
              </a:rPr>
              <a:t>Post restructuring, is there an alignment with consumer perception?</a:t>
            </a:r>
            <a:endParaRPr kumimoji="0" lang="en-US" sz="2900" b="1" i="0" u="none" strike="noStrike" kern="0" cap="none" spc="-133" normalizeH="0" baseline="0" noProof="0" dirty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986EA7-547F-00CA-A54D-79E96FD5DD96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4DE51DA9-5957-D7A2-9EE7-79155D40B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A38190-1F6C-B3E9-8E38-6EE941DFA73F}"/>
              </a:ext>
            </a:extLst>
          </p:cNvPr>
          <p:cNvSpPr txBox="1">
            <a:spLocks/>
          </p:cNvSpPr>
          <p:nvPr/>
        </p:nvSpPr>
        <p:spPr>
          <a:xfrm>
            <a:off x="638337" y="2436097"/>
            <a:ext cx="4278047" cy="28025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1" u="none" strike="noStrike" kern="0" cap="none" spc="-133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verpass ExtraBold"/>
                <a:ea typeface="+mj-ea"/>
                <a:cs typeface="+mj-cs"/>
              </a:rPr>
              <a:t>Can we validate consumer perception of Air India using a data-driven approach to drive customer experience?</a:t>
            </a:r>
            <a:endParaRPr kumimoji="0" lang="en-US" sz="3200" i="1" u="none" strike="noStrike" kern="0" cap="none" spc="-133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pic>
        <p:nvPicPr>
          <p:cNvPr id="7170" name="Picture 2" descr="Transforming Customer Experience with Air India">
            <a:extLst>
              <a:ext uri="{FF2B5EF4-FFF2-40B4-BE49-F238E27FC236}">
                <a16:creationId xmlns:a16="http://schemas.microsoft.com/office/drawing/2014/main" id="{F2313859-0280-84C6-123C-2CFC583BA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892" y="1590302"/>
            <a:ext cx="5549621" cy="43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EDC16-B8D8-26EF-C645-43548FC7E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078819-ADFE-9036-088D-91A3D34AA868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Regular"/>
                <a:ea typeface="+mn-ea"/>
                <a:cs typeface="+mn-cs"/>
              </a:rPr>
              <a:t>Data </a:t>
            </a:r>
            <a:r>
              <a:rPr lang="en-US" sz="1600" b="1" kern="0">
                <a:solidFill>
                  <a:srgbClr val="FFFFFF"/>
                </a:solidFill>
                <a:latin typeface="Overpass Regular"/>
              </a:rPr>
              <a:t>Scraping</a:t>
            </a:r>
            <a:endParaRPr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E0CE27-CBAE-3368-72A8-66927AE9A837}"/>
              </a:ext>
            </a:extLst>
          </p:cNvPr>
          <p:cNvSpPr txBox="1">
            <a:spLocks/>
          </p:cNvSpPr>
          <p:nvPr/>
        </p:nvSpPr>
        <p:spPr>
          <a:xfrm>
            <a:off x="480000" y="817602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4571"/>
                </a:solidFill>
                <a:latin typeface="Overpass ExtraBold"/>
              </a:rPr>
              <a:t>Scraping methodology</a:t>
            </a:r>
            <a:endParaRPr kumimoji="0" lang="en-US" sz="2900" b="1" i="0" u="none" strike="noStrike" kern="0" cap="none" spc="-133" normalizeH="0" baseline="0" noProof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8044623-D289-8237-F661-7D365E80EAEE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A7156C8-BF77-64FF-CEC6-D49FDEBC7C6A}"/>
              </a:ext>
            </a:extLst>
          </p:cNvPr>
          <p:cNvSpPr txBox="1">
            <a:spLocks/>
          </p:cNvSpPr>
          <p:nvPr/>
        </p:nvSpPr>
        <p:spPr>
          <a:xfrm>
            <a:off x="480482" y="797917"/>
            <a:ext cx="11254318" cy="4976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147AA280-53BA-DC5F-7781-DB19664D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FDF62F-83FF-9830-391B-C2E8313A3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6" y="1613525"/>
            <a:ext cx="10760034" cy="45634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</a:rPr>
              <a:t>Scraping website –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</a:rPr>
              <a:t>Skytrax reputed for airline and airport reviews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</a:rPr>
              <a:t>Scraping conducted using Selenium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</a:rPr>
              <a:t>~1500 reviews and user ratings scraped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</a:rPr>
              <a:t>Timeline - 2011 to 2024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2060"/>
                </a:solidFill>
              </a:rPr>
              <a:t>Raw dataset cleaned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</a:rPr>
              <a:t>Removal of </a:t>
            </a:r>
            <a:r>
              <a:rPr lang="en-US" sz="2000" dirty="0" err="1">
                <a:solidFill>
                  <a:srgbClr val="002060"/>
                </a:solidFill>
              </a:rPr>
              <a:t>stopwords</a:t>
            </a:r>
            <a:r>
              <a:rPr lang="en-US" sz="2000" dirty="0">
                <a:solidFill>
                  <a:srgbClr val="002060"/>
                </a:solidFill>
              </a:rPr>
              <a:t> using </a:t>
            </a:r>
            <a:r>
              <a:rPr lang="en-US" sz="2000" dirty="0" err="1">
                <a:solidFill>
                  <a:srgbClr val="002060"/>
                </a:solidFill>
              </a:rPr>
              <a:t>nltk</a:t>
            </a:r>
            <a:endParaRPr lang="en-US" sz="2000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</a:rPr>
              <a:t>String preprocessing using regular expressions</a:t>
            </a:r>
          </a:p>
        </p:txBody>
      </p:sp>
      <p:pic>
        <p:nvPicPr>
          <p:cNvPr id="1028" name="Picture 4" descr="Skytrax Symbol SVG Logo download for ...">
            <a:extLst>
              <a:ext uri="{FF2B5EF4-FFF2-40B4-BE49-F238E27FC236}">
                <a16:creationId xmlns:a16="http://schemas.microsoft.com/office/drawing/2014/main" id="{D0060463-446F-A9C0-D6EB-A3A65FC23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701" y="1605282"/>
            <a:ext cx="2098800" cy="62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6966E5-7000-E0B2-E68F-EFEF4BB7E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787" y="1988870"/>
            <a:ext cx="5002443" cy="3535866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566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3FCF0-2692-BA9D-E73C-FA33CB2D9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F2E0F3-AAA0-F988-0CD1-C2BAFBD01A31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1600" b="1" kern="0">
                <a:solidFill>
                  <a:srgbClr val="FFFFFF"/>
                </a:solidFill>
                <a:latin typeface="Overpass Regular"/>
              </a:rPr>
              <a:t>Framework</a:t>
            </a:r>
            <a:endParaRPr lang="en-US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0706A8-999A-2DC9-3703-1DF597417D81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778C0F1-AA8A-EC7D-7600-186DBF38B10B}"/>
              </a:ext>
            </a:extLst>
          </p:cNvPr>
          <p:cNvSpPr txBox="1">
            <a:spLocks/>
          </p:cNvSpPr>
          <p:nvPr/>
        </p:nvSpPr>
        <p:spPr>
          <a:xfrm>
            <a:off x="480482" y="797917"/>
            <a:ext cx="11254318" cy="4976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49422973-25F0-4AA5-7637-47D2E7F20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03DFA3-148E-475F-FE32-1F8A98AAEEB0}"/>
              </a:ext>
            </a:extLst>
          </p:cNvPr>
          <p:cNvSpPr txBox="1">
            <a:spLocks/>
          </p:cNvSpPr>
          <p:nvPr/>
        </p:nvSpPr>
        <p:spPr>
          <a:xfrm>
            <a:off x="470354" y="586108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33" normalizeH="0" baseline="0" noProof="0">
                <a:ln>
                  <a:noFill/>
                </a:ln>
                <a:solidFill>
                  <a:srgbClr val="004571"/>
                </a:solidFill>
                <a:effectLst/>
                <a:uLnTx/>
                <a:uFillTx/>
                <a:latin typeface="Overpass ExtraBold"/>
                <a:ea typeface="+mj-ea"/>
                <a:cs typeface="+mj-cs"/>
              </a:rPr>
              <a:t>Methodology</a:t>
            </a:r>
            <a:endParaRPr kumimoji="0" lang="en-US" sz="2900" b="1" i="0" u="none" strike="noStrike" kern="0" cap="none" spc="-133" normalizeH="0" baseline="0" noProof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225163-0038-D751-521F-EB03C4A7C970}"/>
              </a:ext>
            </a:extLst>
          </p:cNvPr>
          <p:cNvSpPr/>
          <p:nvPr/>
        </p:nvSpPr>
        <p:spPr>
          <a:xfrm>
            <a:off x="891313" y="2065482"/>
            <a:ext cx="1777646" cy="110293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/>
              <a:t>Pre-defined attribute mapping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929DF-267A-0249-F9B6-7A95B6323FF5}"/>
              </a:ext>
            </a:extLst>
          </p:cNvPr>
          <p:cNvSpPr txBox="1"/>
          <p:nvPr/>
        </p:nvSpPr>
        <p:spPr>
          <a:xfrm>
            <a:off x="621066" y="3240804"/>
            <a:ext cx="231814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</a:rPr>
              <a:t>Mapped most frequent words into 7 key attributes</a:t>
            </a:r>
          </a:p>
          <a:p>
            <a:pPr algn="ctr"/>
            <a:endParaRPr lang="en-US" sz="1400">
              <a:solidFill>
                <a:srgbClr val="00206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E446B9-A9E1-91F8-F341-CB961FDA2413}"/>
              </a:ext>
            </a:extLst>
          </p:cNvPr>
          <p:cNvSpPr/>
          <p:nvPr/>
        </p:nvSpPr>
        <p:spPr>
          <a:xfrm>
            <a:off x="3705084" y="2050381"/>
            <a:ext cx="1777646" cy="110293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/>
              <a:t>Word Frequency</a:t>
            </a:r>
          </a:p>
          <a:p>
            <a:pPr algn="ctr"/>
            <a:r>
              <a:rPr lang="en-US" sz="1500"/>
              <a:t>Count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732495-3CA4-8E8B-6F54-B0394FF5E25A}"/>
              </a:ext>
            </a:extLst>
          </p:cNvPr>
          <p:cNvSpPr/>
          <p:nvPr/>
        </p:nvSpPr>
        <p:spPr>
          <a:xfrm>
            <a:off x="2349961" y="3861938"/>
            <a:ext cx="1777646" cy="110293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/>
              <a:t>Sentiment Analysis (VADER)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66860D-F57E-AF67-C8DF-3034AD9C2795}"/>
              </a:ext>
            </a:extLst>
          </p:cNvPr>
          <p:cNvSpPr/>
          <p:nvPr/>
        </p:nvSpPr>
        <p:spPr>
          <a:xfrm>
            <a:off x="8892485" y="2050380"/>
            <a:ext cx="1777646" cy="110293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/>
              <a:t>Attribute composition contribution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2ED839-1513-04F8-2E41-BBED98BE5B0D}"/>
              </a:ext>
            </a:extLst>
          </p:cNvPr>
          <p:cNvSpPr/>
          <p:nvPr/>
        </p:nvSpPr>
        <p:spPr>
          <a:xfrm>
            <a:off x="8892485" y="3861939"/>
            <a:ext cx="1777646" cy="110293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/>
              <a:t>Time Series Analysis</a:t>
            </a:r>
          </a:p>
        </p:txBody>
      </p:sp>
      <p:sp>
        <p:nvSpPr>
          <p:cNvPr id="27" name="Isosceles Triangle 38">
            <a:extLst>
              <a:ext uri="{FF2B5EF4-FFF2-40B4-BE49-F238E27FC236}">
                <a16:creationId xmlns:a16="http://schemas.microsoft.com/office/drawing/2014/main" id="{D19108FA-186A-49E4-8D9F-F1F49BF503D0}"/>
              </a:ext>
            </a:extLst>
          </p:cNvPr>
          <p:cNvSpPr/>
          <p:nvPr/>
        </p:nvSpPr>
        <p:spPr>
          <a:xfrm rot="5400000">
            <a:off x="6104822" y="2420214"/>
            <a:ext cx="1378620" cy="3934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267DF5-01D5-7F9D-3B09-A2BF4E412622}"/>
              </a:ext>
            </a:extLst>
          </p:cNvPr>
          <p:cNvSpPr txBox="1"/>
          <p:nvPr/>
        </p:nvSpPr>
        <p:spPr>
          <a:xfrm>
            <a:off x="1774960" y="5062791"/>
            <a:ext cx="30983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</a:rPr>
              <a:t>Measured positive/negative sentiments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490E2-6879-3F55-DCAC-8D72F2DE5A13}"/>
              </a:ext>
            </a:extLst>
          </p:cNvPr>
          <p:cNvSpPr txBox="1"/>
          <p:nvPr/>
        </p:nvSpPr>
        <p:spPr>
          <a:xfrm>
            <a:off x="3515484" y="3240804"/>
            <a:ext cx="22240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</a:rPr>
              <a:t>Top 100 most frequently mentioned words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27DF5CC-4DCC-D5BA-8AC2-C0F4D47EECEE}"/>
              </a:ext>
            </a:extLst>
          </p:cNvPr>
          <p:cNvSpPr txBox="1">
            <a:spLocks/>
          </p:cNvSpPr>
          <p:nvPr/>
        </p:nvSpPr>
        <p:spPr>
          <a:xfrm>
            <a:off x="8676104" y="1415999"/>
            <a:ext cx="2210408" cy="4652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  <a:defRPr/>
            </a:pPr>
            <a:r>
              <a:rPr lang="en-US" sz="2400" kern="1200" dirty="0">
                <a:solidFill>
                  <a:srgbClr val="002060"/>
                </a:solidFill>
                <a:latin typeface="+mj-lt"/>
              </a:rPr>
              <a:t>Derived Analysis</a:t>
            </a:r>
            <a:endParaRPr lang="en-US" sz="2400" dirty="0">
              <a:solidFill>
                <a:srgbClr val="002060"/>
              </a:solidFill>
              <a:ea typeface="+mj-ea"/>
              <a:cs typeface="+mj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349069-F0B0-CA48-0A2D-9E8554891EE8}"/>
              </a:ext>
            </a:extLst>
          </p:cNvPr>
          <p:cNvSpPr txBox="1"/>
          <p:nvPr/>
        </p:nvSpPr>
        <p:spPr>
          <a:xfrm>
            <a:off x="8529688" y="5063260"/>
            <a:ext cx="25032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</a:rPr>
              <a:t>Tracked pre and post takeover sentiments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EB2919C-A2C1-AC09-3827-CFB54BFC9F48}"/>
              </a:ext>
            </a:extLst>
          </p:cNvPr>
          <p:cNvSpPr txBox="1">
            <a:spLocks/>
          </p:cNvSpPr>
          <p:nvPr/>
        </p:nvSpPr>
        <p:spPr>
          <a:xfrm>
            <a:off x="2228771" y="1415999"/>
            <a:ext cx="2190756" cy="4652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  <a:defRPr/>
            </a:pPr>
            <a:r>
              <a:rPr lang="en-US" sz="2400" kern="1200" dirty="0">
                <a:solidFill>
                  <a:srgbClr val="002060"/>
                </a:solidFill>
                <a:latin typeface="+mj-lt"/>
              </a:rPr>
              <a:t>Framework used</a:t>
            </a:r>
            <a:endParaRPr lang="en-US" sz="2400" dirty="0">
              <a:solidFill>
                <a:srgbClr val="002060"/>
              </a:solidFill>
              <a:ea typeface="+mj-ea"/>
              <a:cs typeface="+mj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8E58BE-8809-9567-0225-FF1924887780}"/>
              </a:ext>
            </a:extLst>
          </p:cNvPr>
          <p:cNvSpPr txBox="1"/>
          <p:nvPr/>
        </p:nvSpPr>
        <p:spPr>
          <a:xfrm>
            <a:off x="8270975" y="3226821"/>
            <a:ext cx="30206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</a:rPr>
              <a:t>Compared changes in specific attributes </a:t>
            </a:r>
          </a:p>
        </p:txBody>
      </p:sp>
      <p:sp>
        <p:nvSpPr>
          <p:cNvPr id="35" name="Isosceles Triangle 38">
            <a:extLst>
              <a:ext uri="{FF2B5EF4-FFF2-40B4-BE49-F238E27FC236}">
                <a16:creationId xmlns:a16="http://schemas.microsoft.com/office/drawing/2014/main" id="{78C9A179-A39D-2467-2CA9-71D4CABB41A3}"/>
              </a:ext>
            </a:extLst>
          </p:cNvPr>
          <p:cNvSpPr/>
          <p:nvPr/>
        </p:nvSpPr>
        <p:spPr>
          <a:xfrm rot="5400000">
            <a:off x="6102985" y="4256597"/>
            <a:ext cx="1378620" cy="3934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16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4AB25-BAA6-B49F-7AF0-E9F987CC3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3BD899-F908-E522-F068-E87C00C45FF6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Regular"/>
                <a:ea typeface="+mn-ea"/>
                <a:cs typeface="+mn-cs"/>
              </a:rPr>
              <a:t>Framework</a:t>
            </a:r>
            <a:endParaRPr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9D8B51-7E29-7BE3-ECB3-F9FE6DA971AB}"/>
              </a:ext>
            </a:extLst>
          </p:cNvPr>
          <p:cNvSpPr txBox="1">
            <a:spLocks/>
          </p:cNvSpPr>
          <p:nvPr/>
        </p:nvSpPr>
        <p:spPr>
          <a:xfrm>
            <a:off x="451063" y="605400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33" normalizeH="0" baseline="0" noProof="0">
                <a:ln>
                  <a:noFill/>
                </a:ln>
                <a:solidFill>
                  <a:srgbClr val="004571"/>
                </a:solidFill>
                <a:effectLst/>
                <a:uLnTx/>
                <a:uFillTx/>
                <a:latin typeface="Overpass ExtraBold"/>
                <a:ea typeface="+mj-ea"/>
                <a:cs typeface="+mj-cs"/>
              </a:rPr>
              <a:t>Attribute mapping</a:t>
            </a:r>
            <a:endParaRPr kumimoji="0" lang="en-US" sz="2900" b="1" i="0" u="none" strike="noStrike" kern="0" cap="none" spc="-133" normalizeH="0" baseline="0" noProof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0370F67-3D02-0579-5F6E-56128FDF0E9E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63EB957-C827-260E-02E7-DF812E68C7D3}"/>
              </a:ext>
            </a:extLst>
          </p:cNvPr>
          <p:cNvSpPr txBox="1">
            <a:spLocks/>
          </p:cNvSpPr>
          <p:nvPr/>
        </p:nvSpPr>
        <p:spPr>
          <a:xfrm>
            <a:off x="480482" y="797917"/>
            <a:ext cx="11254318" cy="4976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FC80BF1F-1F9F-2C26-F535-3C86DC50F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36AF55-F1C8-B616-092B-1744FFA1A77E}"/>
              </a:ext>
            </a:extLst>
          </p:cNvPr>
          <p:cNvSpPr/>
          <p:nvPr/>
        </p:nvSpPr>
        <p:spPr>
          <a:xfrm>
            <a:off x="649029" y="1613525"/>
            <a:ext cx="1312450" cy="878774"/>
          </a:xfrm>
          <a:prstGeom prst="rect">
            <a:avLst/>
          </a:prstGeom>
          <a:solidFill>
            <a:srgbClr val="C00000"/>
          </a:solidFill>
          <a:ln>
            <a:solidFill>
              <a:srgbClr val="DA0D2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/>
              <a:t>Seating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1692A-B579-B792-6BBD-2C4FBEC9831F}"/>
              </a:ext>
            </a:extLst>
          </p:cNvPr>
          <p:cNvSpPr/>
          <p:nvPr/>
        </p:nvSpPr>
        <p:spPr>
          <a:xfrm>
            <a:off x="2535223" y="1613525"/>
            <a:ext cx="1312450" cy="878774"/>
          </a:xfrm>
          <a:prstGeom prst="rect">
            <a:avLst/>
          </a:prstGeom>
          <a:solidFill>
            <a:srgbClr val="C00000"/>
          </a:solidFill>
          <a:ln>
            <a:solidFill>
              <a:srgbClr val="DA0D2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/>
              <a:t>Flight Punctuality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8EF8F4-C784-722D-AE85-DC86D32B0C02}"/>
              </a:ext>
            </a:extLst>
          </p:cNvPr>
          <p:cNvSpPr/>
          <p:nvPr/>
        </p:nvSpPr>
        <p:spPr>
          <a:xfrm>
            <a:off x="4421417" y="1613525"/>
            <a:ext cx="1312450" cy="878774"/>
          </a:xfrm>
          <a:prstGeom prst="rect">
            <a:avLst/>
          </a:prstGeom>
          <a:solidFill>
            <a:srgbClr val="C00000"/>
          </a:solidFill>
          <a:ln>
            <a:solidFill>
              <a:srgbClr val="DA0D2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/>
              <a:t>Dining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66C862-27A5-4624-F7C3-D38E11A94880}"/>
              </a:ext>
            </a:extLst>
          </p:cNvPr>
          <p:cNvSpPr/>
          <p:nvPr/>
        </p:nvSpPr>
        <p:spPr>
          <a:xfrm>
            <a:off x="6307611" y="1613525"/>
            <a:ext cx="1312450" cy="878774"/>
          </a:xfrm>
          <a:prstGeom prst="rect">
            <a:avLst/>
          </a:prstGeom>
          <a:solidFill>
            <a:srgbClr val="C00000"/>
          </a:solidFill>
          <a:ln>
            <a:solidFill>
              <a:srgbClr val="DA0D2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/>
              <a:t>Luggage Handling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6D73A-3FFB-2F6E-3E92-0CD8B1AF531B}"/>
              </a:ext>
            </a:extLst>
          </p:cNvPr>
          <p:cNvSpPr/>
          <p:nvPr/>
        </p:nvSpPr>
        <p:spPr>
          <a:xfrm>
            <a:off x="8193805" y="1576380"/>
            <a:ext cx="1312450" cy="878774"/>
          </a:xfrm>
          <a:prstGeom prst="rect">
            <a:avLst/>
          </a:prstGeom>
          <a:solidFill>
            <a:srgbClr val="C00000"/>
          </a:solidFill>
          <a:ln>
            <a:solidFill>
              <a:srgbClr val="DA0D2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/>
              <a:t>Entertainment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3B3436-3F65-227F-0B73-81FDB7BBDC3D}"/>
              </a:ext>
            </a:extLst>
          </p:cNvPr>
          <p:cNvSpPr/>
          <p:nvPr/>
        </p:nvSpPr>
        <p:spPr>
          <a:xfrm>
            <a:off x="10080000" y="1576380"/>
            <a:ext cx="1312450" cy="878774"/>
          </a:xfrm>
          <a:prstGeom prst="rect">
            <a:avLst/>
          </a:prstGeom>
          <a:solidFill>
            <a:srgbClr val="C00000"/>
          </a:solidFill>
          <a:ln>
            <a:solidFill>
              <a:srgbClr val="DA0D2B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/>
              <a:t>Service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1419574A-4AAF-86F1-B48D-45CE6A228605}"/>
              </a:ext>
            </a:extLst>
          </p:cNvPr>
          <p:cNvSpPr/>
          <p:nvPr/>
        </p:nvSpPr>
        <p:spPr>
          <a:xfrm flipH="1" flipV="1">
            <a:off x="903141" y="2689824"/>
            <a:ext cx="783771" cy="77575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BF401A7F-B56D-8A3E-E895-C17698037715}"/>
              </a:ext>
            </a:extLst>
          </p:cNvPr>
          <p:cNvSpPr/>
          <p:nvPr/>
        </p:nvSpPr>
        <p:spPr>
          <a:xfrm flipH="1" flipV="1">
            <a:off x="2795471" y="2689824"/>
            <a:ext cx="783771" cy="77575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43F33B3B-E099-FB23-D6B4-F97871A88136}"/>
              </a:ext>
            </a:extLst>
          </p:cNvPr>
          <p:cNvSpPr/>
          <p:nvPr/>
        </p:nvSpPr>
        <p:spPr>
          <a:xfrm flipH="1" flipV="1">
            <a:off x="4687801" y="2687649"/>
            <a:ext cx="783771" cy="77575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ED2A8C1B-2849-20EF-A19D-49FB9C78A572}"/>
              </a:ext>
            </a:extLst>
          </p:cNvPr>
          <p:cNvSpPr/>
          <p:nvPr/>
        </p:nvSpPr>
        <p:spPr>
          <a:xfrm flipH="1" flipV="1">
            <a:off x="6580131" y="2687649"/>
            <a:ext cx="783771" cy="77575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24A8391A-4B4C-7C19-333F-AA95A234D558}"/>
              </a:ext>
            </a:extLst>
          </p:cNvPr>
          <p:cNvSpPr/>
          <p:nvPr/>
        </p:nvSpPr>
        <p:spPr>
          <a:xfrm flipH="1" flipV="1">
            <a:off x="8472461" y="2653246"/>
            <a:ext cx="783771" cy="77575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F4D1CA9-F28C-80F4-ED3D-911B3BE6A3D8}"/>
              </a:ext>
            </a:extLst>
          </p:cNvPr>
          <p:cNvSpPr/>
          <p:nvPr/>
        </p:nvSpPr>
        <p:spPr>
          <a:xfrm flipH="1" flipV="1">
            <a:off x="10364792" y="2653246"/>
            <a:ext cx="783771" cy="77575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39F35B-6684-BB05-B9ED-BDBD7CB90E7F}"/>
              </a:ext>
            </a:extLst>
          </p:cNvPr>
          <p:cNvSpPr/>
          <p:nvPr/>
        </p:nvSpPr>
        <p:spPr>
          <a:xfrm>
            <a:off x="649029" y="3847606"/>
            <a:ext cx="1312450" cy="10534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00" b="1"/>
          </a:p>
          <a:p>
            <a:pPr algn="ctr"/>
            <a:r>
              <a:rPr lang="en-US" sz="1300" b="1"/>
              <a:t>Legroom</a:t>
            </a:r>
          </a:p>
          <a:p>
            <a:pPr algn="ctr"/>
            <a:r>
              <a:rPr lang="en-US" sz="1300" b="1"/>
              <a:t>Seats</a:t>
            </a:r>
          </a:p>
          <a:p>
            <a:pPr algn="ctr"/>
            <a:r>
              <a:rPr lang="en-US" sz="1300" b="1"/>
              <a:t>Comfort</a:t>
            </a:r>
          </a:p>
          <a:p>
            <a:pPr algn="ctr"/>
            <a:endParaRPr lang="en-US" sz="13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582079-D838-638F-A308-0A3F69ADA7B8}"/>
              </a:ext>
            </a:extLst>
          </p:cNvPr>
          <p:cNvSpPr txBox="1"/>
          <p:nvPr/>
        </p:nvSpPr>
        <p:spPr>
          <a:xfrm>
            <a:off x="5548037" y="1133916"/>
            <a:ext cx="11341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>
                <a:solidFill>
                  <a:srgbClr val="002060"/>
                </a:solidFill>
              </a:rPr>
              <a:t>Attributes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8A8173-7EF8-918E-82DB-946C453B9F10}"/>
              </a:ext>
            </a:extLst>
          </p:cNvPr>
          <p:cNvSpPr txBox="1"/>
          <p:nvPr/>
        </p:nvSpPr>
        <p:spPr>
          <a:xfrm>
            <a:off x="5302317" y="5087694"/>
            <a:ext cx="1625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>
                <a:solidFill>
                  <a:srgbClr val="002060"/>
                </a:solidFill>
              </a:rPr>
              <a:t>Mapped words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A15282-B42D-7432-2E9F-4235BB282FD3}"/>
              </a:ext>
            </a:extLst>
          </p:cNvPr>
          <p:cNvSpPr/>
          <p:nvPr/>
        </p:nvSpPr>
        <p:spPr>
          <a:xfrm>
            <a:off x="2535223" y="3847605"/>
            <a:ext cx="1312450" cy="103315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00" b="1"/>
          </a:p>
          <a:p>
            <a:pPr algn="ctr"/>
            <a:r>
              <a:rPr lang="en-US" sz="1300" b="1"/>
              <a:t>Time</a:t>
            </a:r>
          </a:p>
          <a:p>
            <a:pPr algn="ctr"/>
            <a:r>
              <a:rPr lang="en-US" sz="1300" b="1"/>
              <a:t>Delay</a:t>
            </a:r>
          </a:p>
          <a:p>
            <a:pPr algn="ctr"/>
            <a:r>
              <a:rPr lang="en-US" sz="1300" b="1"/>
              <a:t>Late</a:t>
            </a:r>
          </a:p>
          <a:p>
            <a:pPr algn="ctr"/>
            <a:endParaRPr lang="en-US" sz="1300" b="1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97D4D4-BC0F-6436-15D6-C288D7200B5D}"/>
              </a:ext>
            </a:extLst>
          </p:cNvPr>
          <p:cNvSpPr/>
          <p:nvPr/>
        </p:nvSpPr>
        <p:spPr>
          <a:xfrm>
            <a:off x="4421417" y="3847604"/>
            <a:ext cx="1312450" cy="103315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00" b="1"/>
          </a:p>
          <a:p>
            <a:pPr algn="ctr"/>
            <a:r>
              <a:rPr lang="en-US" sz="1300" b="1"/>
              <a:t>Food</a:t>
            </a:r>
          </a:p>
          <a:p>
            <a:pPr algn="ctr"/>
            <a:r>
              <a:rPr lang="en-US" sz="1300" b="1"/>
              <a:t>Vegetarian</a:t>
            </a:r>
          </a:p>
          <a:p>
            <a:pPr algn="ctr"/>
            <a:r>
              <a:rPr lang="en-US" sz="1300" b="1"/>
              <a:t>Meal</a:t>
            </a:r>
          </a:p>
          <a:p>
            <a:pPr algn="ctr"/>
            <a:endParaRPr lang="en-US" sz="1300" b="1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4C0F58-BFA5-D42F-F215-6A595D4E03EF}"/>
              </a:ext>
            </a:extLst>
          </p:cNvPr>
          <p:cNvSpPr/>
          <p:nvPr/>
        </p:nvSpPr>
        <p:spPr>
          <a:xfrm>
            <a:off x="6315791" y="3847603"/>
            <a:ext cx="1312450" cy="103315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00" b="1"/>
          </a:p>
          <a:p>
            <a:pPr algn="ctr"/>
            <a:r>
              <a:rPr lang="en-US" sz="1300" b="1"/>
              <a:t>Luggage</a:t>
            </a:r>
          </a:p>
          <a:p>
            <a:pPr algn="ctr"/>
            <a:r>
              <a:rPr lang="en-US" sz="1300" b="1"/>
              <a:t>Lost</a:t>
            </a:r>
          </a:p>
          <a:p>
            <a:pPr algn="ctr"/>
            <a:r>
              <a:rPr lang="en-US" sz="1300" b="1"/>
              <a:t>Bags</a:t>
            </a:r>
          </a:p>
          <a:p>
            <a:pPr algn="ctr"/>
            <a:endParaRPr lang="en-US" sz="1300" b="1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052C4E-024F-15FB-F03E-1C548221BEE0}"/>
              </a:ext>
            </a:extLst>
          </p:cNvPr>
          <p:cNvSpPr/>
          <p:nvPr/>
        </p:nvSpPr>
        <p:spPr>
          <a:xfrm>
            <a:off x="8193805" y="3838179"/>
            <a:ext cx="1312450" cy="103315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00" b="1"/>
          </a:p>
          <a:p>
            <a:pPr algn="ctr"/>
            <a:r>
              <a:rPr lang="en-US" sz="1300" b="1"/>
              <a:t>Screen</a:t>
            </a:r>
          </a:p>
          <a:p>
            <a:pPr algn="ctr"/>
            <a:r>
              <a:rPr lang="en-US" sz="1300" b="1"/>
              <a:t>Movies</a:t>
            </a:r>
          </a:p>
          <a:p>
            <a:pPr algn="ctr"/>
            <a:r>
              <a:rPr lang="en-US" sz="1300" b="1"/>
              <a:t>Cinematic</a:t>
            </a:r>
          </a:p>
          <a:p>
            <a:pPr algn="ctr"/>
            <a:endParaRPr lang="en-US" sz="1300" b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1F6CC3F-7668-5812-FDAA-933653EDBDDC}"/>
              </a:ext>
            </a:extLst>
          </p:cNvPr>
          <p:cNvSpPr/>
          <p:nvPr/>
        </p:nvSpPr>
        <p:spPr>
          <a:xfrm>
            <a:off x="10080000" y="3838178"/>
            <a:ext cx="1312450" cy="103315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00" b="1"/>
          </a:p>
          <a:p>
            <a:pPr algn="ctr"/>
            <a:r>
              <a:rPr lang="en-US" sz="1300" b="1"/>
              <a:t>Staff</a:t>
            </a:r>
          </a:p>
          <a:p>
            <a:pPr algn="ctr"/>
            <a:r>
              <a:rPr lang="en-US" sz="1300" b="1"/>
              <a:t>Crew</a:t>
            </a:r>
          </a:p>
          <a:p>
            <a:pPr algn="ctr"/>
            <a:r>
              <a:rPr lang="en-US" sz="1300" b="1"/>
              <a:t>Service</a:t>
            </a:r>
          </a:p>
          <a:p>
            <a:pPr algn="ctr"/>
            <a:endParaRPr lang="en-US" sz="1300" b="1"/>
          </a:p>
        </p:txBody>
      </p:sp>
    </p:spTree>
    <p:extLst>
      <p:ext uri="{BB962C8B-B14F-4D97-AF65-F5344CB8AC3E}">
        <p14:creationId xmlns:p14="http://schemas.microsoft.com/office/powerpoint/2010/main" val="3805026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8AAFA-7C62-3063-40FE-D2EDE3383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E9B3FB-1E95-7EFE-DF9F-E0BC0B0BBA85}"/>
              </a:ext>
            </a:extLst>
          </p:cNvPr>
          <p:cNvSpPr/>
          <p:nvPr/>
        </p:nvSpPr>
        <p:spPr>
          <a:xfrm>
            <a:off x="479425" y="143234"/>
            <a:ext cx="2414975" cy="292911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kern="0">
              <a:solidFill>
                <a:srgbClr val="FFFFFF"/>
              </a:solidFill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verpass Regular"/>
                <a:ea typeface="+mn-ea"/>
                <a:cs typeface="+mn-cs"/>
              </a:rPr>
              <a:t>Analysis</a:t>
            </a:r>
            <a:endParaRPr 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verpass Regular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2C75C9-A45A-5346-E3DF-58551751D4C8}"/>
              </a:ext>
            </a:extLst>
          </p:cNvPr>
          <p:cNvSpPr txBox="1">
            <a:spLocks/>
          </p:cNvSpPr>
          <p:nvPr/>
        </p:nvSpPr>
        <p:spPr>
          <a:xfrm>
            <a:off x="470354" y="586108"/>
            <a:ext cx="9600000" cy="335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marL="0" marR="0" lvl="0" indent="0" algn="l" defTabSz="91424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-133" normalizeH="0" baseline="0" noProof="0">
                <a:ln>
                  <a:noFill/>
                </a:ln>
                <a:solidFill>
                  <a:srgbClr val="004571"/>
                </a:solidFill>
                <a:effectLst/>
                <a:uLnTx/>
                <a:uFillTx/>
                <a:latin typeface="Overpass ExtraBold"/>
                <a:ea typeface="+mj-ea"/>
                <a:cs typeface="+mj-cs"/>
              </a:rPr>
              <a:t>Time Series Analysis - Sentiment</a:t>
            </a:r>
            <a:endParaRPr kumimoji="0" lang="en-US" sz="2900" b="1" i="0" u="none" strike="noStrike" kern="0" cap="none" spc="-133" normalizeH="0" baseline="0" noProof="0">
              <a:ln>
                <a:noFill/>
              </a:ln>
              <a:solidFill>
                <a:srgbClr val="004571"/>
              </a:solidFill>
              <a:effectLst/>
              <a:uLnTx/>
              <a:uFillTx/>
              <a:latin typeface="Overpass ExtraBold" charset="0"/>
              <a:ea typeface="+mj-ea"/>
              <a:cs typeface="+mj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4D52A9C-FCE9-E873-CE1C-1855BAA7ED4C}"/>
              </a:ext>
            </a:extLst>
          </p:cNvPr>
          <p:cNvSpPr txBox="1">
            <a:spLocks/>
          </p:cNvSpPr>
          <p:nvPr/>
        </p:nvSpPr>
        <p:spPr>
          <a:xfrm>
            <a:off x="480482" y="800100"/>
            <a:ext cx="11254318" cy="615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FAE7314-D5FB-8C7F-D971-E0A919A97023}"/>
              </a:ext>
            </a:extLst>
          </p:cNvPr>
          <p:cNvSpPr txBox="1">
            <a:spLocks/>
          </p:cNvSpPr>
          <p:nvPr/>
        </p:nvSpPr>
        <p:spPr>
          <a:xfrm>
            <a:off x="480482" y="797917"/>
            <a:ext cx="11254318" cy="4976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1pPr>
            <a:lvl2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2pPr>
            <a:lvl3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3pPr>
            <a:lvl4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4pPr>
            <a:lvl5pPr marL="239814" indent="0" algn="l" defTabSz="914240" rtl="0" eaLnBrk="1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Tx/>
              <a:buNone/>
              <a:defRPr sz="2098" kern="1200" baseline="0">
                <a:solidFill>
                  <a:schemeClr val="tx2"/>
                </a:solidFill>
                <a:latin typeface="Overpass SemiBold" charset="0"/>
                <a:ea typeface="+mn-ea"/>
                <a:cs typeface="+mn-cs"/>
              </a:defRPr>
            </a:lvl5pPr>
            <a:lvl6pPr marL="1257300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3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73263" indent="-182563" algn="l" defTabSz="914240" rtl="0" eaLnBrk="1" latinLnBrk="0" hangingPunct="1">
              <a:lnSpc>
                <a:spcPts val="2266"/>
              </a:lnSpc>
              <a:spcBef>
                <a:spcPts val="500"/>
              </a:spcBef>
              <a:spcAft>
                <a:spcPts val="1133"/>
              </a:spcAft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0" indent="-228560" algn="l" defTabSz="91424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9225" indent="-174625" algn="l" defTabSz="914240" rtl="0" eaLnBrk="1" latinLnBrk="0" hangingPunct="1">
              <a:lnSpc>
                <a:spcPts val="2266"/>
              </a:lnSpc>
              <a:spcBef>
                <a:spcPts val="500"/>
              </a:spcBef>
              <a:buClr>
                <a:schemeClr val="tx2"/>
              </a:buClr>
              <a:buFont typeface="Overpass Regular" pitchFamily="50" charset="0"/>
              <a:buChar char="−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40" rtl="0" eaLnBrk="1" fontAlgn="auto" latinLnBrk="0" hangingPunct="1">
              <a:lnSpc>
                <a:spcPts val="2664"/>
              </a:lnSpc>
              <a:spcBef>
                <a:spcPts val="0"/>
              </a:spcBef>
              <a:spcAft>
                <a:spcPts val="0"/>
              </a:spcAft>
              <a:buClr>
                <a:srgbClr val="00C3DE"/>
              </a:buClr>
              <a:buSzTx/>
              <a:buFontTx/>
              <a:buNone/>
              <a:tabLst/>
              <a:defRPr/>
            </a:pPr>
            <a:endParaRPr kumimoji="0" lang="en-US" sz="2098" b="0" i="0" u="none" strike="noStrike" kern="1200" cap="none" spc="0" normalizeH="0" baseline="0" noProof="0">
              <a:ln>
                <a:noFill/>
              </a:ln>
              <a:solidFill>
                <a:srgbClr val="00C3DE"/>
              </a:solidFill>
              <a:effectLst/>
              <a:uLnTx/>
              <a:uFillTx/>
              <a:latin typeface="Overpass SemiBold" charset="0"/>
              <a:ea typeface="+mn-ea"/>
              <a:cs typeface="+mn-cs"/>
            </a:endParaRPr>
          </a:p>
        </p:txBody>
      </p:sp>
      <p:pic>
        <p:nvPicPr>
          <p:cNvPr id="2" name="Picture 6" descr="Air India logo and symbol, meaning, history, PNG">
            <a:extLst>
              <a:ext uri="{FF2B5EF4-FFF2-40B4-BE49-F238E27FC236}">
                <a16:creationId xmlns:a16="http://schemas.microsoft.com/office/drawing/2014/main" id="{9423F8A3-2622-30FC-7D24-856544D7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039" y="5959988"/>
            <a:ext cx="1401541" cy="7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aph with red line and black text&#10;&#10;Description automatically generated">
            <a:extLst>
              <a:ext uri="{FF2B5EF4-FFF2-40B4-BE49-F238E27FC236}">
                <a16:creationId xmlns:a16="http://schemas.microsoft.com/office/drawing/2014/main" id="{62BD6CC2-41A6-CF18-DC75-236E2C541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42" y="1881243"/>
            <a:ext cx="6833295" cy="384372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BE93044-337C-18CE-D22A-ECD451B2CDE4}"/>
              </a:ext>
            </a:extLst>
          </p:cNvPr>
          <p:cNvSpPr txBox="1">
            <a:spLocks/>
          </p:cNvSpPr>
          <p:nvPr/>
        </p:nvSpPr>
        <p:spPr>
          <a:xfrm>
            <a:off x="9046683" y="1416000"/>
            <a:ext cx="1360645" cy="4652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  <a:defRPr/>
            </a:pPr>
            <a:r>
              <a:rPr lang="en-US" sz="2000" kern="1200">
                <a:solidFill>
                  <a:srgbClr val="002060"/>
                </a:solidFill>
                <a:latin typeface="+mj-lt"/>
              </a:rPr>
              <a:t>Key Insights</a:t>
            </a:r>
            <a:endParaRPr lang="en-US" sz="2000">
              <a:solidFill>
                <a:srgbClr val="002060"/>
              </a:solidFill>
              <a:ea typeface="+mj-ea"/>
              <a:cs typeface="+mj-cs"/>
            </a:endParaRPr>
          </a:p>
        </p:txBody>
      </p:sp>
      <p:sp>
        <p:nvSpPr>
          <p:cNvPr id="13" name="Isosceles Triangle 38">
            <a:extLst>
              <a:ext uri="{FF2B5EF4-FFF2-40B4-BE49-F238E27FC236}">
                <a16:creationId xmlns:a16="http://schemas.microsoft.com/office/drawing/2014/main" id="{B6166658-5AD3-0C9E-7100-B64B603F6A95}"/>
              </a:ext>
            </a:extLst>
          </p:cNvPr>
          <p:cNvSpPr/>
          <p:nvPr/>
        </p:nvSpPr>
        <p:spPr>
          <a:xfrm rot="5400000">
            <a:off x="6179372" y="3476270"/>
            <a:ext cx="2586361" cy="18267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50466C3-D954-B862-6EEE-90E3251C7B73}"/>
              </a:ext>
            </a:extLst>
          </p:cNvPr>
          <p:cNvSpPr txBox="1">
            <a:spLocks/>
          </p:cNvSpPr>
          <p:nvPr/>
        </p:nvSpPr>
        <p:spPr>
          <a:xfrm>
            <a:off x="1686912" y="1452851"/>
            <a:ext cx="4486812" cy="39154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i="0" kern="0" spc="-133" baseline="0">
                <a:solidFill>
                  <a:schemeClr val="tx1"/>
                </a:solidFill>
                <a:latin typeface="Overpass ExtraBold" charset="0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  <a:defRPr/>
            </a:pPr>
            <a:r>
              <a:rPr lang="en-US" sz="2000" kern="1200">
                <a:solidFill>
                  <a:srgbClr val="002060"/>
                </a:solidFill>
                <a:latin typeface="+mj-lt"/>
              </a:rPr>
              <a:t>3-Year Moving Average Sentiment  time series</a:t>
            </a:r>
            <a:endParaRPr lang="en-US" sz="2000">
              <a:solidFill>
                <a:srgbClr val="002060"/>
              </a:solidFill>
              <a:ea typeface="+mj-ea"/>
              <a:cs typeface="+mj-cs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BB67562-6B53-823E-7CAD-902C278E21DD}"/>
              </a:ext>
            </a:extLst>
          </p:cNvPr>
          <p:cNvSpPr txBox="1">
            <a:spLocks/>
          </p:cNvSpPr>
          <p:nvPr/>
        </p:nvSpPr>
        <p:spPr>
          <a:xfrm>
            <a:off x="7826768" y="2010511"/>
            <a:ext cx="3800475" cy="33549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2060"/>
                </a:solidFill>
              </a:rPr>
              <a:t>Steady decline in sentiment from 2013 to 2022, suggesting gradual deterioration in customer perception and satisfaction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2060"/>
                </a:solidFill>
              </a:rPr>
              <a:t>Noticeable improvement in sentiments post-TATA takeover indicating potential positive changes recognized by customers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2060"/>
                </a:solidFill>
              </a:rPr>
              <a:t> These improvements likely reflect early efforts by management to enhance service quality and operational efficiency</a:t>
            </a:r>
          </a:p>
          <a:p>
            <a:pPr marL="742950" indent="-457200">
              <a:lnSpc>
                <a:spcPct val="100000"/>
              </a:lnSpc>
              <a:spcAft>
                <a:spcPts val="600"/>
              </a:spcAft>
            </a:pPr>
            <a:endParaRPr lang="en-US" sz="1600" dirty="0">
              <a:solidFill>
                <a:srgbClr val="002060"/>
              </a:solidFill>
            </a:endParaRPr>
          </a:p>
          <a:p>
            <a:pPr marL="742950" indent="-457200">
              <a:spcAft>
                <a:spcPts val="600"/>
              </a:spcAft>
            </a:pP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2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949</Words>
  <Application>Microsoft Office PowerPoint</Application>
  <PresentationFormat>Widescreen</PresentationFormat>
  <Paragraphs>211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Aptos Display</vt:lpstr>
      <vt:lpstr>Arial</vt:lpstr>
      <vt:lpstr>Arimo</vt:lpstr>
      <vt:lpstr>Calibri</vt:lpstr>
      <vt:lpstr>DM Sans</vt:lpstr>
      <vt:lpstr>Overpass ExtraBold</vt:lpstr>
      <vt:lpstr>Overpass Regular</vt:lpstr>
      <vt:lpstr>Overpass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SAAKET JOSHI</dc:creator>
  <cp:lastModifiedBy>Agnitra Das</cp:lastModifiedBy>
  <cp:revision>8</cp:revision>
  <dcterms:created xsi:type="dcterms:W3CDTF">2024-10-10T14:15:42Z</dcterms:created>
  <dcterms:modified xsi:type="dcterms:W3CDTF">2024-10-15T15:41:39Z</dcterms:modified>
</cp:coreProperties>
</file>